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79" r:id="rId2"/>
  </p:sldMasterIdLst>
  <p:notesMasterIdLst>
    <p:notesMasterId r:id="rId15"/>
  </p:notesMasterIdLst>
  <p:sldIdLst>
    <p:sldId id="509" r:id="rId3"/>
    <p:sldId id="498" r:id="rId4"/>
    <p:sldId id="499" r:id="rId5"/>
    <p:sldId id="502" r:id="rId6"/>
    <p:sldId id="503" r:id="rId7"/>
    <p:sldId id="504" r:id="rId8"/>
    <p:sldId id="505" r:id="rId9"/>
    <p:sldId id="487" r:id="rId10"/>
    <p:sldId id="508" r:id="rId11"/>
    <p:sldId id="495" r:id="rId12"/>
    <p:sldId id="506" r:id="rId13"/>
    <p:sldId id="501" r:id="rId14"/>
  </p:sldIdLst>
  <p:sldSz cx="12192000" cy="6858000"/>
  <p:notesSz cx="6886575" cy="100171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505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77792" autoAdjust="0"/>
  </p:normalViewPr>
  <p:slideViewPr>
    <p:cSldViewPr snapToGrid="0" snapToObjects="1">
      <p:cViewPr varScale="1">
        <p:scale>
          <a:sx n="41" d="100"/>
          <a:sy n="41" d="100"/>
        </p:scale>
        <p:origin x="408" y="48"/>
      </p:cViewPr>
      <p:guideLst>
        <p:guide orient="horz" pos="66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182" cy="502596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0799" y="0"/>
            <a:ext cx="2984182" cy="502596"/>
          </a:xfrm>
          <a:prstGeom prst="rect">
            <a:avLst/>
          </a:prstGeom>
        </p:spPr>
        <p:txBody>
          <a:bodyPr vert="horz" lIns="93132" tIns="46566" rIns="93132" bIns="46566" rtlCol="0"/>
          <a:lstStyle>
            <a:lvl1pPr algn="r">
              <a:defRPr sz="1200"/>
            </a:lvl1pPr>
          </a:lstStyle>
          <a:p>
            <a:fld id="{B4BD8F71-E1F9-43E9-8EE9-8AB1C068AEB2}" type="datetimeFigureOut">
              <a:rPr lang="fr-CH" smtClean="0"/>
              <a:t>09.11.2023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7100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2" tIns="46566" rIns="93132" bIns="46566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658" y="4820742"/>
            <a:ext cx="5509260" cy="3944243"/>
          </a:xfrm>
          <a:prstGeom prst="rect">
            <a:avLst/>
          </a:prstGeom>
        </p:spPr>
        <p:txBody>
          <a:bodyPr vert="horz" lIns="93132" tIns="46566" rIns="93132" bIns="4656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4532"/>
            <a:ext cx="2984182" cy="502595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0799" y="9514532"/>
            <a:ext cx="2984182" cy="502595"/>
          </a:xfrm>
          <a:prstGeom prst="rect">
            <a:avLst/>
          </a:prstGeom>
        </p:spPr>
        <p:txBody>
          <a:bodyPr vert="horz" lIns="93132" tIns="46566" rIns="93132" bIns="46566" rtlCol="0" anchor="b"/>
          <a:lstStyle>
            <a:lvl1pPr algn="r">
              <a:defRPr sz="1200"/>
            </a:lvl1pPr>
          </a:lstStyle>
          <a:p>
            <a:fld id="{F6F3A3B7-5B65-4A0E-AF6A-DCC927490827}" type="slidenum">
              <a:rPr lang="fr-CH" smtClean="0"/>
              <a:t>‹N›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4891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AAA30-A265-4315-AB59-D9C762069A24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95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AAA30-A265-4315-AB59-D9C762069A24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4008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7100" cy="3379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A3B7-5B65-4A0E-AF6A-DCC927490827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127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BE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33893" y="5718972"/>
            <a:ext cx="2743200" cy="365125"/>
          </a:xfrm>
          <a:prstGeom prst="rect">
            <a:avLst/>
          </a:prstGeom>
        </p:spPr>
        <p:txBody>
          <a:bodyPr/>
          <a:lstStyle/>
          <a:p>
            <a:fld id="{C27F0F8B-C030-6D4F-8739-FE5CEFC2A4F9}" type="datetime1">
              <a:rPr lang="en-US" smtClean="0"/>
              <a:pPr/>
              <a:t>11/9/2023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Federation of Air Traffic Controllers’ Associations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36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3893" y="5718972"/>
            <a:ext cx="2743200" cy="365125"/>
          </a:xfrm>
          <a:prstGeom prst="rect">
            <a:avLst/>
          </a:prstGeom>
        </p:spPr>
        <p:txBody>
          <a:bodyPr/>
          <a:lstStyle/>
          <a:p>
            <a:fld id="{9C4E57AF-3C50-744A-BC6F-E57247F7BCCC}" type="datetime1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3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3893" y="5718972"/>
            <a:ext cx="2743200" cy="365125"/>
          </a:xfrm>
          <a:prstGeom prst="rect">
            <a:avLst/>
          </a:prstGeom>
        </p:spPr>
        <p:txBody>
          <a:bodyPr/>
          <a:lstStyle/>
          <a:p>
            <a:fld id="{EF8C61F5-30D9-874D-A3B8-616B986DD0D4}" type="datetime1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39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33893" y="5718974"/>
            <a:ext cx="2743200" cy="365125"/>
          </a:xfrm>
          <a:prstGeom prst="rect">
            <a:avLst/>
          </a:prstGeom>
        </p:spPr>
        <p:txBody>
          <a:bodyPr/>
          <a:lstStyle/>
          <a:p>
            <a:fld id="{F022C3E9-D272-0641-9856-FE686A86F804}" type="datetime1">
              <a:rPr lang="en-US" smtClean="0">
                <a:solidFill>
                  <a:srgbClr val="000000"/>
                </a:solidFill>
              </a:rPr>
              <a:pPr/>
              <a:t>11/9/2023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346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>
                <a:solidFill>
                  <a:srgbClr val="FFFFFF"/>
                </a:solidFill>
              </a:rPr>
              <a:pPr/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80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3893" y="5718972"/>
            <a:ext cx="2743200" cy="365125"/>
          </a:xfrm>
          <a:prstGeom prst="rect">
            <a:avLst/>
          </a:prstGeom>
        </p:spPr>
        <p:txBody>
          <a:bodyPr/>
          <a:lstStyle/>
          <a:p>
            <a:fld id="{230A4472-C53D-F749-AA69-7AA109D289EC}" type="datetime1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37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B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3893" y="5718972"/>
            <a:ext cx="2743200" cy="365125"/>
          </a:xfrm>
          <a:prstGeom prst="rect">
            <a:avLst/>
          </a:prstGeom>
        </p:spPr>
        <p:txBody>
          <a:bodyPr/>
          <a:lstStyle/>
          <a:p>
            <a:fld id="{3C4BEBB4-2591-D94E-9AB2-5A35BF75FC6B}" type="datetime1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33893" y="5718972"/>
            <a:ext cx="2743200" cy="365125"/>
          </a:xfrm>
          <a:prstGeom prst="rect">
            <a:avLst/>
          </a:prstGeom>
        </p:spPr>
        <p:txBody>
          <a:bodyPr/>
          <a:lstStyle/>
          <a:p>
            <a:fld id="{EEA158F7-8939-3441-8FB0-27500B60FFC8}" type="datetime1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02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nl-B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33893" y="5718972"/>
            <a:ext cx="2743200" cy="365125"/>
          </a:xfrm>
          <a:prstGeom prst="rect">
            <a:avLst/>
          </a:prstGeom>
        </p:spPr>
        <p:txBody>
          <a:bodyPr/>
          <a:lstStyle/>
          <a:p>
            <a:fld id="{9769B414-7EB7-E94A-B81D-39C170806136}" type="datetime1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14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33893" y="5718972"/>
            <a:ext cx="2743200" cy="365125"/>
          </a:xfrm>
          <a:prstGeom prst="rect">
            <a:avLst/>
          </a:prstGeom>
        </p:spPr>
        <p:txBody>
          <a:bodyPr/>
          <a:lstStyle/>
          <a:p>
            <a:fld id="{493331DF-27DB-144B-8BD1-0CFACDBCFBC1}" type="datetime1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39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33893" y="5718972"/>
            <a:ext cx="2743200" cy="365125"/>
          </a:xfrm>
          <a:prstGeom prst="rect">
            <a:avLst/>
          </a:prstGeom>
        </p:spPr>
        <p:txBody>
          <a:bodyPr/>
          <a:lstStyle/>
          <a:p>
            <a:fld id="{F022C3E9-D272-0641-9856-FE686A86F804}" type="datetime1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38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B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33893" y="5718972"/>
            <a:ext cx="2743200" cy="365125"/>
          </a:xfrm>
          <a:prstGeom prst="rect">
            <a:avLst/>
          </a:prstGeom>
        </p:spPr>
        <p:txBody>
          <a:bodyPr/>
          <a:lstStyle/>
          <a:p>
            <a:fld id="{3CE7F91E-0522-1C43-A5CC-199E4237A7D5}" type="datetime1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0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BE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33893" y="5718972"/>
            <a:ext cx="2743200" cy="365125"/>
          </a:xfrm>
          <a:prstGeom prst="rect">
            <a:avLst/>
          </a:prstGeom>
        </p:spPr>
        <p:txBody>
          <a:bodyPr/>
          <a:lstStyle/>
          <a:p>
            <a:fld id="{1FA93DCB-0C61-C04B-AD9E-4E980CCF004C}" type="datetime1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83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1237" y="6579514"/>
            <a:ext cx="3740727" cy="175077"/>
          </a:xfrm>
          <a:prstGeom prst="rect">
            <a:avLst/>
          </a:prstGeom>
        </p:spPr>
        <p:txBody>
          <a:bodyPr vert="horz" wrap="none" lIns="91440" tIns="45720" rIns="91440" bIns="45720" rtlCol="0" anchor="ctr" anchorCtr="0"/>
          <a:lstStyle>
            <a:lvl1pPr algn="l">
              <a:defRPr sz="750" spc="70" baseline="0">
                <a:solidFill>
                  <a:schemeClr val="tx2"/>
                </a:solidFill>
                <a:latin typeface="Bebas Neue" charset="0"/>
              </a:defRPr>
            </a:lvl1pPr>
          </a:lstStyle>
          <a:p>
            <a:r>
              <a:rPr lang="en-US" dirty="0"/>
              <a:t>International Federation of Air Traffic Controllers’ Associations</a:t>
            </a:r>
          </a:p>
        </p:txBody>
      </p:sp>
      <p:sp>
        <p:nvSpPr>
          <p:cNvPr id="8" name="Triangle 7"/>
          <p:cNvSpPr/>
          <p:nvPr/>
        </p:nvSpPr>
        <p:spPr>
          <a:xfrm>
            <a:off x="11598731" y="6456148"/>
            <a:ext cx="816428" cy="368298"/>
          </a:xfrm>
          <a:prstGeom prst="triangle">
            <a:avLst>
              <a:gd name="adj" fmla="val 7739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2275" y="6649371"/>
            <a:ext cx="533400" cy="1750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  <a:latin typeface="Bebas Neue" charset="0"/>
              </a:defRPr>
            </a:lvl1pPr>
          </a:lstStyle>
          <a:p>
            <a:fld id="{6ACAC15D-9447-4B44-A631-DE9E3BEEEE7E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6781800"/>
            <a:ext cx="12192000" cy="7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8" y="6471558"/>
            <a:ext cx="835033" cy="23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2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Bebas Neue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Roboto Regular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Roboto Regular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Roboto Regular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Roboto Regular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Roboto Regular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1238" y="6579516"/>
            <a:ext cx="3740727" cy="175077"/>
          </a:xfrm>
          <a:prstGeom prst="rect">
            <a:avLst/>
          </a:prstGeom>
        </p:spPr>
        <p:txBody>
          <a:bodyPr vert="horz" wrap="none" lIns="91440" tIns="45720" rIns="91440" bIns="45720" rtlCol="0" anchor="ctr" anchorCtr="0"/>
          <a:lstStyle>
            <a:lvl1pPr algn="l">
              <a:defRPr sz="750" spc="70" baseline="0">
                <a:solidFill>
                  <a:schemeClr val="tx2"/>
                </a:solidFill>
                <a:latin typeface="Bebas Neue" charset="0"/>
              </a:defRPr>
            </a:lvl1pPr>
          </a:lstStyle>
          <a:p>
            <a:r>
              <a:rPr lang="en-US" dirty="0">
                <a:solidFill>
                  <a:srgbClr val="003469"/>
                </a:solidFill>
              </a:rPr>
              <a:t>International Federation of Air Traffic Controllers’ Associations</a:t>
            </a:r>
          </a:p>
        </p:txBody>
      </p:sp>
      <p:sp>
        <p:nvSpPr>
          <p:cNvPr id="8" name="Triangle 7"/>
          <p:cNvSpPr/>
          <p:nvPr/>
        </p:nvSpPr>
        <p:spPr>
          <a:xfrm>
            <a:off x="11598731" y="6456148"/>
            <a:ext cx="816428" cy="368298"/>
          </a:xfrm>
          <a:prstGeom prst="triangle">
            <a:avLst>
              <a:gd name="adj" fmla="val 7739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2275" y="6649373"/>
            <a:ext cx="533400" cy="1750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  <a:latin typeface="Bebas Neue" charset="0"/>
              </a:defRPr>
            </a:lvl1pPr>
          </a:lstStyle>
          <a:p>
            <a:fld id="{6ACAC15D-9447-4B44-A631-DE9E3BEEEE7E}" type="slidenum">
              <a:rPr lang="en-US" smtClean="0">
                <a:solidFill>
                  <a:srgbClr val="FFFFFF"/>
                </a:solidFill>
              </a:rPr>
              <a:pPr/>
              <a:t>‹N›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6781800"/>
            <a:ext cx="12192000" cy="7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9" y="6471558"/>
            <a:ext cx="835033" cy="23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4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Bebas Neue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Roboto Regular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Roboto Regular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Roboto Regular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Roboto Regular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Roboto Regular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aerredueti.it/grazie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hyperlink" Target="https://cadmus.eui.eu/bitstream/handle/1814/69295/NIQ%20Vol%2022%20-%20Issue%204%20-%20December%202020%20final.pdf?sequence=1" TargetMode="External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5675" cy="6824448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5">
            <a:extLst>
              <a:ext uri="{FF2B5EF4-FFF2-40B4-BE49-F238E27FC236}">
                <a16:creationId xmlns:a16="http://schemas.microsoft.com/office/drawing/2014/main" id="{9EF9A0B7-554A-4D93-B44A-46B76806A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4928" y="-64480"/>
            <a:ext cx="9105617" cy="685813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8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1C5078-F23F-4452-A30E-D70D1F436682}"/>
              </a:ext>
            </a:extLst>
          </p:cNvPr>
          <p:cNvCxnSpPr>
            <a:cxnSpLocks/>
          </p:cNvCxnSpPr>
          <p:nvPr/>
        </p:nvCxnSpPr>
        <p:spPr>
          <a:xfrm>
            <a:off x="3145511" y="3154680"/>
            <a:ext cx="6552255" cy="0"/>
          </a:xfrm>
          <a:prstGeom prst="straightConnector1">
            <a:avLst/>
          </a:prstGeom>
          <a:ln w="508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20524D3-1DEE-43D3-AEEE-1C69080F3CC0}"/>
              </a:ext>
            </a:extLst>
          </p:cNvPr>
          <p:cNvCxnSpPr>
            <a:cxnSpLocks/>
          </p:cNvCxnSpPr>
          <p:nvPr/>
        </p:nvCxnSpPr>
        <p:spPr>
          <a:xfrm flipH="1">
            <a:off x="6096000" y="418012"/>
            <a:ext cx="14768" cy="5688950"/>
          </a:xfrm>
          <a:prstGeom prst="straightConnector1">
            <a:avLst/>
          </a:prstGeom>
          <a:ln w="412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9EDF6B0-C492-48DF-90D1-E0837C3CCE7F}"/>
              </a:ext>
            </a:extLst>
          </p:cNvPr>
          <p:cNvSpPr/>
          <p:nvPr/>
        </p:nvSpPr>
        <p:spPr>
          <a:xfrm>
            <a:off x="9333758" y="2582527"/>
            <a:ext cx="1680862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Fear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F69666-9036-4E41-AC00-D10C2ADB5367}"/>
              </a:ext>
            </a:extLst>
          </p:cNvPr>
          <p:cNvSpPr/>
          <p:nvPr/>
        </p:nvSpPr>
        <p:spPr>
          <a:xfrm>
            <a:off x="1496358" y="2734021"/>
            <a:ext cx="17073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33CC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fear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E811B9-AF97-45A9-9E96-242FA9A8BB7E}"/>
              </a:ext>
            </a:extLst>
          </p:cNvPr>
          <p:cNvSpPr/>
          <p:nvPr/>
        </p:nvSpPr>
        <p:spPr>
          <a:xfrm>
            <a:off x="5005472" y="-385466"/>
            <a:ext cx="22245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Automation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0E4472-9EFC-4DD6-BD15-3C4AAFC46077}"/>
              </a:ext>
            </a:extLst>
          </p:cNvPr>
          <p:cNvSpPr/>
          <p:nvPr/>
        </p:nvSpPr>
        <p:spPr>
          <a:xfrm>
            <a:off x="4709981" y="6106962"/>
            <a:ext cx="2949654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Data protection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6F207FE-A35A-4899-877F-3E01A29419DB}"/>
              </a:ext>
            </a:extLst>
          </p:cNvPr>
          <p:cNvSpPr/>
          <p:nvPr/>
        </p:nvSpPr>
        <p:spPr>
          <a:xfrm>
            <a:off x="3145511" y="939297"/>
            <a:ext cx="6078592" cy="4850589"/>
          </a:xfrm>
          <a:prstGeom prst="ellipse">
            <a:avLst/>
          </a:prstGeom>
          <a:noFill/>
          <a:effectLst>
            <a:outerShdw blurRad="50800" dist="50800" dir="54000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FEAFE33-4371-4AEA-99EA-9D65175E73E7}"/>
              </a:ext>
            </a:extLst>
          </p:cNvPr>
          <p:cNvSpPr/>
          <p:nvPr/>
        </p:nvSpPr>
        <p:spPr>
          <a:xfrm>
            <a:off x="8144709" y="4593461"/>
            <a:ext cx="1489162" cy="457176"/>
          </a:xfrm>
          <a:prstGeom prst="round2Diag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Cyber attacks</a:t>
            </a:r>
            <a:endParaRPr lang="fr-CH" dirty="0"/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014DACB4-247A-4663-971D-D55CF11518D1}"/>
              </a:ext>
            </a:extLst>
          </p:cNvPr>
          <p:cNvSpPr/>
          <p:nvPr/>
        </p:nvSpPr>
        <p:spPr>
          <a:xfrm>
            <a:off x="7630589" y="5112195"/>
            <a:ext cx="1685091" cy="515741"/>
          </a:xfrm>
          <a:prstGeom prst="round2Diag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Corrupted data</a:t>
            </a:r>
            <a:endParaRPr lang="fr-CH" dirty="0"/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7C3DAA12-F329-4E13-A419-D3AB3F2D710E}"/>
              </a:ext>
            </a:extLst>
          </p:cNvPr>
          <p:cNvSpPr/>
          <p:nvPr/>
        </p:nvSpPr>
        <p:spPr>
          <a:xfrm>
            <a:off x="8635417" y="3354672"/>
            <a:ext cx="1639075" cy="515741"/>
          </a:xfrm>
          <a:prstGeom prst="round2Diag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Misuse of Safety data </a:t>
            </a:r>
            <a:endParaRPr lang="fr-CH" dirty="0"/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204797B0-E69A-4466-9CF5-C0A4C236DB59}"/>
              </a:ext>
            </a:extLst>
          </p:cNvPr>
          <p:cNvSpPr/>
          <p:nvPr/>
        </p:nvSpPr>
        <p:spPr>
          <a:xfrm>
            <a:off x="6249856" y="5660875"/>
            <a:ext cx="1685087" cy="560923"/>
          </a:xfrm>
          <a:prstGeom prst="round2Diag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Novel failure scenario </a:t>
            </a:r>
            <a:endParaRPr lang="fr-CH" dirty="0"/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3E3B482D-7FF4-41A0-9246-3B69D188169D}"/>
              </a:ext>
            </a:extLst>
          </p:cNvPr>
          <p:cNvSpPr/>
          <p:nvPr/>
        </p:nvSpPr>
        <p:spPr>
          <a:xfrm>
            <a:off x="8256489" y="3951113"/>
            <a:ext cx="1639075" cy="515741"/>
          </a:xfrm>
          <a:prstGeom prst="round2Diag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Violation of personal data</a:t>
            </a:r>
            <a:endParaRPr lang="fr-CH" dirty="0"/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623DF682-947B-4F89-A051-B22FB2E24683}"/>
              </a:ext>
            </a:extLst>
          </p:cNvPr>
          <p:cNvSpPr/>
          <p:nvPr/>
        </p:nvSpPr>
        <p:spPr>
          <a:xfrm>
            <a:off x="3939321" y="5532015"/>
            <a:ext cx="1639075" cy="515741"/>
          </a:xfrm>
          <a:prstGeom prst="round2Diag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of Blockchain </a:t>
            </a:r>
            <a:endParaRPr lang="fr-CH" dirty="0"/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527DD250-D536-40C8-9115-015D5AF2E54E}"/>
              </a:ext>
            </a:extLst>
          </p:cNvPr>
          <p:cNvSpPr/>
          <p:nvPr/>
        </p:nvSpPr>
        <p:spPr>
          <a:xfrm>
            <a:off x="3053936" y="4815221"/>
            <a:ext cx="1639075" cy="515741"/>
          </a:xfrm>
          <a:prstGeom prst="round2DiagRect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Secure Com</a:t>
            </a:r>
            <a:endParaRPr lang="fr-CH" dirty="0"/>
          </a:p>
        </p:txBody>
      </p: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2819FFF2-78EE-483A-8A83-3E340C04DA01}"/>
              </a:ext>
            </a:extLst>
          </p:cNvPr>
          <p:cNvSpPr/>
          <p:nvPr/>
        </p:nvSpPr>
        <p:spPr>
          <a:xfrm>
            <a:off x="2474052" y="3822161"/>
            <a:ext cx="1639075" cy="515741"/>
          </a:xfrm>
          <a:prstGeom prst="round2Diag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Increased transparency </a:t>
            </a:r>
            <a:endParaRPr lang="fr-CH" dirty="0"/>
          </a:p>
        </p:txBody>
      </p: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84E2674C-4466-4F71-BD41-D8A048BFB328}"/>
              </a:ext>
            </a:extLst>
          </p:cNvPr>
          <p:cNvSpPr/>
          <p:nvPr/>
        </p:nvSpPr>
        <p:spPr>
          <a:xfrm>
            <a:off x="2636385" y="2292212"/>
            <a:ext cx="1639075" cy="515741"/>
          </a:xfrm>
          <a:prstGeom prst="round2Diag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House keeping task </a:t>
            </a:r>
            <a:endParaRPr lang="fr-CH" dirty="0"/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5B15EAAB-F58B-4005-A9FF-A7216F03E471}"/>
              </a:ext>
            </a:extLst>
          </p:cNvPr>
          <p:cNvSpPr/>
          <p:nvPr/>
        </p:nvSpPr>
        <p:spPr>
          <a:xfrm>
            <a:off x="3199203" y="1514093"/>
            <a:ext cx="1639075" cy="515741"/>
          </a:xfrm>
          <a:prstGeom prst="round2DiagRect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Less fragmentation </a:t>
            </a:r>
            <a:endParaRPr lang="fr-CH" dirty="0"/>
          </a:p>
        </p:txBody>
      </p:sp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B5E9E1A3-AC01-406B-ABA8-419F9EB9C24B}"/>
              </a:ext>
            </a:extLst>
          </p:cNvPr>
          <p:cNvSpPr/>
          <p:nvPr/>
        </p:nvSpPr>
        <p:spPr>
          <a:xfrm>
            <a:off x="4084628" y="829503"/>
            <a:ext cx="1639075" cy="515741"/>
          </a:xfrm>
          <a:prstGeom prst="round2Diag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common standard  </a:t>
            </a:r>
            <a:endParaRPr lang="fr-CH" dirty="0"/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CD88C610-C088-475C-91CE-94F70D4BC927}"/>
              </a:ext>
            </a:extLst>
          </p:cNvPr>
          <p:cNvSpPr/>
          <p:nvPr/>
        </p:nvSpPr>
        <p:spPr>
          <a:xfrm>
            <a:off x="6224495" y="656982"/>
            <a:ext cx="1685087" cy="560923"/>
          </a:xfrm>
          <a:prstGeom prst="round2Diag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Novel failure scenario </a:t>
            </a:r>
            <a:endParaRPr lang="fr-CH" dirty="0"/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9AEF4F7D-193F-4C57-9E4C-21161BAA150E}"/>
              </a:ext>
            </a:extLst>
          </p:cNvPr>
          <p:cNvSpPr/>
          <p:nvPr/>
        </p:nvSpPr>
        <p:spPr>
          <a:xfrm>
            <a:off x="7390935" y="1201559"/>
            <a:ext cx="1685091" cy="515741"/>
          </a:xfrm>
          <a:prstGeom prst="round2Diag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Emerging properties </a:t>
            </a:r>
            <a:endParaRPr lang="fr-CH" dirty="0"/>
          </a:p>
        </p:txBody>
      </p:sp>
      <p:sp>
        <p:nvSpPr>
          <p:cNvPr id="31" name="Rectangle: Diagonal Corners Rounded 30">
            <a:extLst>
              <a:ext uri="{FF2B5EF4-FFF2-40B4-BE49-F238E27FC236}">
                <a16:creationId xmlns:a16="http://schemas.microsoft.com/office/drawing/2014/main" id="{6F916BD7-F946-40DA-BD5D-F7223F1319B7}"/>
              </a:ext>
            </a:extLst>
          </p:cNvPr>
          <p:cNvSpPr/>
          <p:nvPr/>
        </p:nvSpPr>
        <p:spPr>
          <a:xfrm>
            <a:off x="8177263" y="1826738"/>
            <a:ext cx="1654761" cy="515717"/>
          </a:xfrm>
          <a:prstGeom prst="round2Diag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Unexplainable situation </a:t>
            </a:r>
            <a:endParaRPr lang="fr-CH" dirty="0"/>
          </a:p>
        </p:txBody>
      </p:sp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DF48E320-1877-4BEB-B50A-2FA572C78665}"/>
              </a:ext>
            </a:extLst>
          </p:cNvPr>
          <p:cNvSpPr/>
          <p:nvPr/>
        </p:nvSpPr>
        <p:spPr>
          <a:xfrm>
            <a:off x="8454098" y="2396465"/>
            <a:ext cx="1639075" cy="515741"/>
          </a:xfrm>
          <a:prstGeom prst="round2Diag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Independent</a:t>
            </a:r>
          </a:p>
          <a:p>
            <a:pPr algn="ctr"/>
            <a:r>
              <a:rPr lang="en-US" dirty="0"/>
              <a:t>Unethical </a:t>
            </a:r>
            <a:endParaRPr lang="fr-CH" dirty="0"/>
          </a:p>
        </p:txBody>
      </p:sp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A0E51EAA-E9F6-B078-69B7-07F66DA26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1700" y="6580188"/>
            <a:ext cx="3740150" cy="174625"/>
          </a:xfrm>
        </p:spPr>
        <p:txBody>
          <a:bodyPr/>
          <a:lstStyle/>
          <a:p>
            <a:r>
              <a:rPr lang="en-US"/>
              <a:t>International Federation of Air Traffic Controllers’ Associations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66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78ACFD-4D63-DE84-C7D8-5BB033B96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409"/>
            <a:ext cx="10515600" cy="965831"/>
          </a:xfrm>
        </p:spPr>
        <p:txBody>
          <a:bodyPr/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+mn-lt"/>
              </a:rPr>
              <a:t>Training and </a:t>
            </a:r>
            <a:r>
              <a:rPr lang="it-IT" b="1" dirty="0" err="1">
                <a:solidFill>
                  <a:schemeClr val="tx2"/>
                </a:solidFill>
                <a:latin typeface="+mn-lt"/>
              </a:rPr>
              <a:t>Education</a:t>
            </a:r>
            <a:endParaRPr lang="it-IT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157B9F-2643-21A9-D97C-5D2410537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205" y="1125338"/>
            <a:ext cx="8789932" cy="488664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i="0" dirty="0">
                <a:solidFill>
                  <a:srgbClr val="333333"/>
                </a:solidFill>
                <a:effectLst/>
                <a:latin typeface="Muli"/>
              </a:rPr>
              <a:t> </a:t>
            </a:r>
            <a:r>
              <a:rPr lang="en-US" b="1" i="0" dirty="0">
                <a:solidFill>
                  <a:schemeClr val="accent2"/>
                </a:solidFill>
                <a:effectLst/>
                <a:latin typeface="Muli"/>
              </a:rPr>
              <a:t>Intrusion</a:t>
            </a:r>
            <a:r>
              <a:rPr lang="en-US" b="0" i="0" dirty="0">
                <a:solidFill>
                  <a:srgbClr val="333333"/>
                </a:solidFill>
                <a:effectLst/>
                <a:latin typeface="Muli"/>
              </a:rPr>
              <a:t> in a system to steal data is one of the most common  examples of the risks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  <a:latin typeface="Muli"/>
              </a:rPr>
              <a:t>	</a:t>
            </a:r>
            <a:r>
              <a:rPr lang="en-US" sz="2800" dirty="0">
                <a:solidFill>
                  <a:srgbClr val="333333"/>
                </a:solidFill>
                <a:latin typeface="Muli"/>
              </a:rPr>
              <a:t>t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Muli"/>
              </a:rPr>
              <a:t>raining on how to detect email;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333333"/>
                </a:solidFill>
                <a:effectLst/>
                <a:latin typeface="Muli"/>
              </a:rPr>
              <a:t>	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Muli"/>
              </a:rPr>
              <a:t>how to avoid clicking email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rgbClr val="333333"/>
              </a:solidFill>
              <a:latin typeface="Muli"/>
            </a:endParaRP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333333"/>
                </a:solidFill>
                <a:latin typeface="Muli"/>
              </a:rPr>
              <a:t> Ops Room/TWR: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  <a:latin typeface="Muli"/>
              </a:rPr>
              <a:t>	</a:t>
            </a:r>
            <a:r>
              <a:rPr lang="en-US" sz="2800" dirty="0">
                <a:solidFill>
                  <a:srgbClr val="333333"/>
                </a:solidFill>
                <a:latin typeface="Muli"/>
              </a:rPr>
              <a:t>what an </a:t>
            </a:r>
            <a:r>
              <a:rPr lang="en-US" sz="2800" b="1" dirty="0">
                <a:solidFill>
                  <a:schemeClr val="accent2"/>
                </a:solidFill>
                <a:latin typeface="Muli"/>
              </a:rPr>
              <a:t>attack/threat </a:t>
            </a:r>
            <a:r>
              <a:rPr lang="en-US" sz="2800" dirty="0">
                <a:solidFill>
                  <a:srgbClr val="333333"/>
                </a:solidFill>
                <a:latin typeface="Muli"/>
              </a:rPr>
              <a:t>could be (position of a/c, routing); 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  <a:latin typeface="Muli"/>
              </a:rPr>
              <a:t>	</a:t>
            </a:r>
            <a:r>
              <a:rPr lang="en-US" sz="2800" dirty="0">
                <a:solidFill>
                  <a:srgbClr val="333333"/>
                </a:solidFill>
                <a:latin typeface="Muli"/>
              </a:rPr>
              <a:t>operational </a:t>
            </a:r>
            <a:r>
              <a:rPr lang="en-US" sz="2800" b="1" dirty="0">
                <a:solidFill>
                  <a:schemeClr val="accent2"/>
                </a:solidFill>
                <a:latin typeface="Muli"/>
              </a:rPr>
              <a:t>briefing</a:t>
            </a:r>
            <a:r>
              <a:rPr lang="en-US" sz="2800" dirty="0">
                <a:solidFill>
                  <a:srgbClr val="333333"/>
                </a:solidFill>
                <a:latin typeface="Muli"/>
              </a:rPr>
              <a:t> (to know/to be aware)</a:t>
            </a:r>
          </a:p>
          <a:p>
            <a:pPr>
              <a:lnSpc>
                <a:spcPct val="11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b="0" i="0" dirty="0">
              <a:solidFill>
                <a:srgbClr val="333333"/>
              </a:solidFill>
              <a:effectLst/>
              <a:latin typeface="Muli"/>
            </a:endParaRPr>
          </a:p>
          <a:p>
            <a:pPr>
              <a:lnSpc>
                <a:spcPct val="11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33333"/>
                </a:solidFill>
                <a:effectLst/>
                <a:latin typeface="Muli"/>
              </a:rPr>
              <a:t> To be trained, how to react/what to do/manage flights safely: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333333"/>
                </a:solidFill>
                <a:effectLst/>
                <a:latin typeface="Muli"/>
              </a:rPr>
              <a:t>	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Muli"/>
              </a:rPr>
              <a:t>in case of </a:t>
            </a:r>
            <a:r>
              <a:rPr lang="en-US" sz="2600" b="1" i="0" dirty="0">
                <a:solidFill>
                  <a:schemeClr val="accent2"/>
                </a:solidFill>
                <a:effectLst/>
                <a:latin typeface="Muli"/>
              </a:rPr>
              <a:t>system failure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Muli"/>
              </a:rPr>
              <a:t>;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  <a:latin typeface="Muli"/>
              </a:rPr>
              <a:t>	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Muli"/>
              </a:rPr>
              <a:t>something is strange (giving instructions turn/ident/extra separation)</a:t>
            </a:r>
          </a:p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A6CEC6-0C2B-1D1F-49EC-AD34EF2A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B83A1485-FA2C-7A30-1BBB-5D1A1DEF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1700" y="6580188"/>
            <a:ext cx="3740150" cy="174625"/>
          </a:xfrm>
        </p:spPr>
        <p:txBody>
          <a:bodyPr/>
          <a:lstStyle/>
          <a:p>
            <a:r>
              <a:rPr lang="en-US" dirty="0"/>
              <a:t>International Federation of Air Traffic Controllers’ Associations</a:t>
            </a:r>
          </a:p>
        </p:txBody>
      </p:sp>
      <p:pic>
        <p:nvPicPr>
          <p:cNvPr id="4098" name="Picture 2" descr="Sicurezza ICT: c'è ancora differenza tra Safety e Security? Il significato  in 6 punti | Gruppo Syplus">
            <a:extLst>
              <a:ext uri="{FF2B5EF4-FFF2-40B4-BE49-F238E27FC236}">
                <a16:creationId xmlns:a16="http://schemas.microsoft.com/office/drawing/2014/main" id="{72A796F9-616D-350A-E177-43E63B635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1" y="747985"/>
            <a:ext cx="2304394" cy="147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I Is Taking to the Skies: Is There Someone in the Radar Room? -  DirectIndustry News">
            <a:extLst>
              <a:ext uri="{FF2B5EF4-FFF2-40B4-BE49-F238E27FC236}">
                <a16:creationId xmlns:a16="http://schemas.microsoft.com/office/drawing/2014/main" id="{4AFA376F-6B63-A34B-DC4D-3833469B8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09" y="261667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NSL Launches UK-First Simulator-Based Air Traffic Control Full Unit  Training | Air Navigation Solutions">
            <a:extLst>
              <a:ext uri="{FF2B5EF4-FFF2-40B4-BE49-F238E27FC236}">
                <a16:creationId xmlns:a16="http://schemas.microsoft.com/office/drawing/2014/main" id="{A1482481-6D61-4914-361F-69A158CBB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57" y="4787504"/>
            <a:ext cx="30670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0">
            <a:extLst>
              <a:ext uri="{FF2B5EF4-FFF2-40B4-BE49-F238E27FC236}">
                <a16:creationId xmlns:a16="http://schemas.microsoft.com/office/drawing/2014/main" id="{5DA1E6DA-5AB6-97EF-CC3B-4ABAD1B5429E}"/>
              </a:ext>
            </a:extLst>
          </p:cNvPr>
          <p:cNvSpPr txBox="1"/>
          <p:nvPr/>
        </p:nvSpPr>
        <p:spPr>
          <a:xfrm>
            <a:off x="379357" y="2195982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intenet</a:t>
            </a:r>
            <a:endParaRPr lang="de-CH" sz="800" dirty="0"/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254C5527-7718-F25D-5FF7-F8585514D718}"/>
              </a:ext>
            </a:extLst>
          </p:cNvPr>
          <p:cNvSpPr txBox="1"/>
          <p:nvPr/>
        </p:nvSpPr>
        <p:spPr>
          <a:xfrm>
            <a:off x="396389" y="4433858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intenet</a:t>
            </a:r>
            <a:endParaRPr lang="de-CH" sz="800" dirty="0"/>
          </a:p>
        </p:txBody>
      </p:sp>
      <p:sp>
        <p:nvSpPr>
          <p:cNvPr id="8" name="TextBox 30">
            <a:extLst>
              <a:ext uri="{FF2B5EF4-FFF2-40B4-BE49-F238E27FC236}">
                <a16:creationId xmlns:a16="http://schemas.microsoft.com/office/drawing/2014/main" id="{F9A26224-B020-0745-CC86-9510C16939E8}"/>
              </a:ext>
            </a:extLst>
          </p:cNvPr>
          <p:cNvSpPr txBox="1"/>
          <p:nvPr/>
        </p:nvSpPr>
        <p:spPr>
          <a:xfrm>
            <a:off x="293951" y="6237144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intenet</a:t>
            </a:r>
            <a:endParaRPr lang="de-CH" sz="800" dirty="0"/>
          </a:p>
        </p:txBody>
      </p:sp>
    </p:spTree>
    <p:extLst>
      <p:ext uri="{BB962C8B-B14F-4D97-AF65-F5344CB8AC3E}">
        <p14:creationId xmlns:p14="http://schemas.microsoft.com/office/powerpoint/2010/main" val="3593727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 descr="Immagine che contiene testo, Carattere, grafica, Elementi grafici">
            <a:extLst>
              <a:ext uri="{FF2B5EF4-FFF2-40B4-BE49-F238E27FC236}">
                <a16:creationId xmlns:a16="http://schemas.microsoft.com/office/drawing/2014/main" id="{F900532B-6EC3-26EC-FD65-FA61677FC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696720" y="284480"/>
            <a:ext cx="9479280" cy="5892483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30F573-8476-F598-597B-7A4D6B6EA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E47632ED-A2B5-BF2E-C9CC-95A2B4E5E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1700" y="6580188"/>
            <a:ext cx="3740150" cy="174625"/>
          </a:xfrm>
        </p:spPr>
        <p:txBody>
          <a:bodyPr/>
          <a:lstStyle/>
          <a:p>
            <a:r>
              <a:rPr lang="en-US"/>
              <a:t>International Federation of Air Traffic Controllers’ Associations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82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E497CF-803F-145A-3E6A-D0975E858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741680"/>
            <a:ext cx="10363200" cy="11379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700" b="1" dirty="0" err="1">
                <a:solidFill>
                  <a:schemeClr val="tx2"/>
                </a:solidFill>
                <a:latin typeface="+mn-lt"/>
              </a:rPr>
              <a:t>Artificial</a:t>
            </a:r>
            <a:r>
              <a:rPr lang="it-IT" sz="2700" b="1" dirty="0">
                <a:solidFill>
                  <a:schemeClr val="tx2"/>
                </a:solidFill>
                <a:latin typeface="+mn-lt"/>
              </a:rPr>
              <a:t> Intelligence in Aviation</a:t>
            </a:r>
            <a:r>
              <a:rPr lang="it-IT" sz="2600" dirty="0">
                <a:latin typeface="+mn-lt"/>
              </a:rPr>
              <a:t/>
            </a:r>
            <a:br>
              <a:rPr lang="it-IT" sz="2600" dirty="0">
                <a:latin typeface="+mn-lt"/>
              </a:rPr>
            </a:br>
            <a:r>
              <a:rPr lang="it-IT" sz="2000" dirty="0">
                <a:latin typeface="+mn-lt"/>
              </a:rPr>
              <a:t>10 November 2023 - Rome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63D902-BBE8-E2FA-CD0D-80AF14161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Federation of Air Traffic Controllers’ Associations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31AC21-DED4-1A47-20CE-3459F1989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81D5670B-6FA0-3825-0B16-CED7FFA17D00}"/>
              </a:ext>
            </a:extLst>
          </p:cNvPr>
          <p:cNvSpPr txBox="1"/>
          <p:nvPr/>
        </p:nvSpPr>
        <p:spPr>
          <a:xfrm>
            <a:off x="2835215" y="2261017"/>
            <a:ext cx="65215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-Bold"/>
              </a:rPr>
              <a:t>Automation and data protection – do we really have anything to fear from </a:t>
            </a:r>
            <a:r>
              <a:rPr lang="fr-CH" sz="2400" b="1" dirty="0">
                <a:latin typeface="Calibri-Bold"/>
              </a:rPr>
              <a:t>AI?</a:t>
            </a:r>
            <a:endParaRPr lang="fr-CH" sz="2400" dirty="0"/>
          </a:p>
        </p:txBody>
      </p:sp>
      <p:pic>
        <p:nvPicPr>
          <p:cNvPr id="8" name="Picture 5" descr="A close-up of a microscope&#10;&#10;Description automatically generated with medium confidence">
            <a:extLst>
              <a:ext uri="{FF2B5EF4-FFF2-40B4-BE49-F238E27FC236}">
                <a16:creationId xmlns:a16="http://schemas.microsoft.com/office/drawing/2014/main" id="{595E5CD1-58D2-E128-BDBA-CFBD0FD11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837" y="3137997"/>
            <a:ext cx="3826843" cy="2033444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C1861DB8-8B09-EDB7-C281-8598A9711637}"/>
              </a:ext>
            </a:extLst>
          </p:cNvPr>
          <p:cNvSpPr txBox="1"/>
          <p:nvPr/>
        </p:nvSpPr>
        <p:spPr>
          <a:xfrm>
            <a:off x="4573208" y="5730883"/>
            <a:ext cx="3045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Andrea Poti</a:t>
            </a:r>
          </a:p>
          <a:p>
            <a:pPr algn="ctr"/>
            <a:r>
              <a:rPr lang="en-US" dirty="0"/>
              <a:t>IFATCA Representative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73816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FA887-B190-BE29-5F84-20BA8FB7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559431"/>
          </a:xfrm>
        </p:spPr>
        <p:txBody>
          <a:bodyPr anchor="ctr">
            <a:noAutofit/>
          </a:bodyPr>
          <a:lstStyle/>
          <a:p>
            <a:r>
              <a:rPr lang="it-IT" b="1" dirty="0"/>
              <a:t>IFATCA Policy on AI:</a:t>
            </a:r>
            <a:endParaRPr lang="it-IT" dirty="0"/>
          </a:p>
        </p:txBody>
      </p:sp>
      <p:pic>
        <p:nvPicPr>
          <p:cNvPr id="1026" name="Picture 2" descr="Decision support systems blue gradient concept icon. Data analyzing  abstract idea thin line illustration. Decision-making activities. Isolated  outline drawing. 11139838 Vector Art at Vecteezy">
            <a:extLst>
              <a:ext uri="{FF2B5EF4-FFF2-40B4-BE49-F238E27FC236}">
                <a16:creationId xmlns:a16="http://schemas.microsoft.com/office/drawing/2014/main" id="{E01E6B3E-452B-CAC7-EBB1-A0316FEB1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9452" y="557457"/>
            <a:ext cx="2522855" cy="252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C9ED7CA6-7AA9-5C70-7A14-388499ED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1700" y="6580188"/>
            <a:ext cx="3740150" cy="174625"/>
          </a:xfrm>
        </p:spPr>
        <p:txBody>
          <a:bodyPr wrap="none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00"/>
              <a:t>International Federation of Air Traffic Controllers’ Associations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8DC370B-6D24-9A38-A2AD-7E8718B7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275" y="6649371"/>
            <a:ext cx="533400" cy="17507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ACAC15D-9447-4B44-A631-DE9E3BEEEE7E}" type="slidenum">
              <a:rPr lang="en-US" sz="5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50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9A6547-ACCF-2AC5-0191-2003F0E9E40C}"/>
              </a:ext>
            </a:extLst>
          </p:cNvPr>
          <p:cNvSpPr txBox="1"/>
          <p:nvPr/>
        </p:nvSpPr>
        <p:spPr>
          <a:xfrm>
            <a:off x="209841" y="1249513"/>
            <a:ext cx="4832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1) </a:t>
            </a:r>
            <a:r>
              <a:rPr lang="en-US" sz="1800" b="1" dirty="0">
                <a:solidFill>
                  <a:schemeClr val="accent2"/>
                </a:solidFill>
              </a:rPr>
              <a:t>Artificial Intelligence </a:t>
            </a:r>
            <a:r>
              <a:rPr lang="en-US" sz="1800" dirty="0"/>
              <a:t>and/or </a:t>
            </a:r>
            <a:r>
              <a:rPr lang="en-US" sz="1800" b="1" dirty="0">
                <a:solidFill>
                  <a:schemeClr val="accent2"/>
                </a:solidFill>
              </a:rPr>
              <a:t>Machine Learning </a:t>
            </a:r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1028" name="Picture 4" descr="System Tools - Mine Solutions">
            <a:extLst>
              <a:ext uri="{FF2B5EF4-FFF2-40B4-BE49-F238E27FC236}">
                <a16:creationId xmlns:a16="http://schemas.microsoft.com/office/drawing/2014/main" id="{A96F7003-433F-2968-42D5-160081431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187" y="2110970"/>
            <a:ext cx="2667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ED900D3-4C24-F2EA-F8B8-CC3F39AD3167}"/>
              </a:ext>
            </a:extLst>
          </p:cNvPr>
          <p:cNvSpPr txBox="1"/>
          <p:nvPr/>
        </p:nvSpPr>
        <p:spPr>
          <a:xfrm>
            <a:off x="8954955" y="2540488"/>
            <a:ext cx="2667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2</a:t>
            </a:r>
            <a:r>
              <a:rPr lang="en-US" sz="1800" b="1" dirty="0"/>
              <a:t>) </a:t>
            </a:r>
            <a:r>
              <a:rPr lang="en-US" sz="1800" dirty="0"/>
              <a:t>Failure or not available, ATCO have the </a:t>
            </a:r>
            <a:r>
              <a:rPr lang="en-US" sz="1800" b="1" dirty="0">
                <a:solidFill>
                  <a:schemeClr val="accent2"/>
                </a:solidFill>
              </a:rPr>
              <a:t>capacity</a:t>
            </a:r>
            <a:r>
              <a:rPr lang="en-US" sz="1800" b="1" dirty="0"/>
              <a:t> to safely manage </a:t>
            </a:r>
            <a:r>
              <a:rPr lang="en-US" sz="1800" dirty="0"/>
              <a:t>the AOR </a:t>
            </a:r>
            <a:endParaRPr lang="it-IT" dirty="0"/>
          </a:p>
        </p:txBody>
      </p:sp>
      <p:pic>
        <p:nvPicPr>
          <p:cNvPr id="1032" name="Picture 8" descr="La convergenza impossibile tra Safety e Security">
            <a:extLst>
              <a:ext uri="{FF2B5EF4-FFF2-40B4-BE49-F238E27FC236}">
                <a16:creationId xmlns:a16="http://schemas.microsoft.com/office/drawing/2014/main" id="{DFF521A1-2F3C-A8AD-E505-7C1432D8F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15" y="4130040"/>
            <a:ext cx="291465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1DFBA2-12F6-971C-D68A-14EA263FB951}"/>
              </a:ext>
            </a:extLst>
          </p:cNvPr>
          <p:cNvSpPr txBox="1"/>
          <p:nvPr/>
        </p:nvSpPr>
        <p:spPr>
          <a:xfrm>
            <a:off x="582656" y="3480566"/>
            <a:ext cx="4484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3</a:t>
            </a:r>
            <a:r>
              <a:rPr lang="en-US" sz="1800" b="1" dirty="0"/>
              <a:t>) </a:t>
            </a:r>
            <a:r>
              <a:rPr lang="en-US" sz="1800" dirty="0"/>
              <a:t>AI systems </a:t>
            </a:r>
            <a:r>
              <a:rPr lang="en-US" sz="1800" b="1" dirty="0">
                <a:solidFill>
                  <a:schemeClr val="accent2"/>
                </a:solidFill>
              </a:rPr>
              <a:t>shall be tested </a:t>
            </a:r>
            <a:r>
              <a:rPr lang="en-US" sz="1800" dirty="0"/>
              <a:t>and validated </a:t>
            </a:r>
            <a:endParaRPr lang="it-IT" dirty="0"/>
          </a:p>
        </p:txBody>
      </p:sp>
      <p:pic>
        <p:nvPicPr>
          <p:cNvPr id="1034" name="Picture 10" descr="Training policy and procedures: A guide for employers">
            <a:extLst>
              <a:ext uri="{FF2B5EF4-FFF2-40B4-BE49-F238E27FC236}">
                <a16:creationId xmlns:a16="http://schemas.microsoft.com/office/drawing/2014/main" id="{29B50BDA-22FB-D0F5-5F84-F228E1A95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185" y="4513643"/>
            <a:ext cx="26003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D70BA8-4034-F9D3-AD25-74498F9C6E35}"/>
              </a:ext>
            </a:extLst>
          </p:cNvPr>
          <p:cNvSpPr txBox="1"/>
          <p:nvPr/>
        </p:nvSpPr>
        <p:spPr>
          <a:xfrm>
            <a:off x="7878537" y="4926012"/>
            <a:ext cx="3805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4) </a:t>
            </a:r>
            <a:r>
              <a:rPr lang="en-US" dirty="0"/>
              <a:t>s</a:t>
            </a:r>
            <a:r>
              <a:rPr lang="en-US" sz="1800" b="0" i="0" dirty="0">
                <a:effectLst/>
              </a:rPr>
              <a:t>hall be put in place to </a:t>
            </a:r>
            <a:r>
              <a:rPr lang="en-US" sz="1800" b="1" i="0" dirty="0">
                <a:solidFill>
                  <a:schemeClr val="accent2"/>
                </a:solidFill>
                <a:effectLst/>
              </a:rPr>
              <a:t>assist</a:t>
            </a:r>
            <a:r>
              <a:rPr lang="en-US" sz="1800" b="0" i="0" dirty="0">
                <a:effectLst/>
              </a:rPr>
              <a:t> ATCOs, </a:t>
            </a:r>
          </a:p>
          <a:p>
            <a:r>
              <a:rPr lang="en-US" dirty="0"/>
              <a:t>i</a:t>
            </a:r>
            <a:r>
              <a:rPr lang="en-US" sz="1800" b="0" i="0" dirty="0">
                <a:effectLst/>
              </a:rPr>
              <a:t>n case of </a:t>
            </a:r>
            <a:r>
              <a:rPr lang="en-US" sz="1800" b="1" i="0" dirty="0">
                <a:solidFill>
                  <a:schemeClr val="accent2"/>
                </a:solidFill>
                <a:effectLst/>
              </a:rPr>
              <a:t>disruption</a:t>
            </a:r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B5925326-E103-BD4B-8AB8-F75D6AB6969A}"/>
              </a:ext>
            </a:extLst>
          </p:cNvPr>
          <p:cNvSpPr txBox="1"/>
          <p:nvPr/>
        </p:nvSpPr>
        <p:spPr>
          <a:xfrm>
            <a:off x="5033373" y="2677156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intenet</a:t>
            </a:r>
            <a:endParaRPr lang="de-CH" sz="800" dirty="0"/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72D1AFCA-7B6C-5AD7-5DD0-E0CA799B785A}"/>
              </a:ext>
            </a:extLst>
          </p:cNvPr>
          <p:cNvSpPr txBox="1"/>
          <p:nvPr/>
        </p:nvSpPr>
        <p:spPr>
          <a:xfrm>
            <a:off x="889952" y="5650865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intenet</a:t>
            </a:r>
            <a:endParaRPr lang="de-CH" sz="800" dirty="0"/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09956D27-C0F7-124F-7A70-03EA6DC31E6A}"/>
              </a:ext>
            </a:extLst>
          </p:cNvPr>
          <p:cNvSpPr txBox="1"/>
          <p:nvPr/>
        </p:nvSpPr>
        <p:spPr>
          <a:xfrm>
            <a:off x="4884384" y="6266239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intenet</a:t>
            </a:r>
            <a:endParaRPr lang="de-CH" sz="800" dirty="0"/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179CBAFB-9138-81E6-DA12-8451C34F72B8}"/>
              </a:ext>
            </a:extLst>
          </p:cNvPr>
          <p:cNvSpPr txBox="1"/>
          <p:nvPr/>
        </p:nvSpPr>
        <p:spPr>
          <a:xfrm>
            <a:off x="7177796" y="3878530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intenet</a:t>
            </a:r>
            <a:endParaRPr lang="de-CH" sz="800" dirty="0"/>
          </a:p>
        </p:txBody>
      </p:sp>
    </p:spTree>
    <p:extLst>
      <p:ext uri="{BB962C8B-B14F-4D97-AF65-F5344CB8AC3E}">
        <p14:creationId xmlns:p14="http://schemas.microsoft.com/office/powerpoint/2010/main" val="2730400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AF61B1-3BDC-3D15-80BE-6B9FB7F4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449"/>
            <a:ext cx="10515600" cy="782951"/>
          </a:xfrm>
        </p:spPr>
        <p:txBody>
          <a:bodyPr>
            <a:normAutofit/>
          </a:bodyPr>
          <a:lstStyle/>
          <a:p>
            <a:pPr algn="ctr"/>
            <a:r>
              <a:rPr lang="it-IT" b="1" dirty="0"/>
              <a:t>IFATCA  Policy on CYBERSECURITY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155F70E-FB5E-F5AD-F12F-8A8DC4AA0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54AF0D34-FC2D-F961-AF8C-17C30BEC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1700" y="6580188"/>
            <a:ext cx="3740150" cy="174625"/>
          </a:xfrm>
        </p:spPr>
        <p:txBody>
          <a:bodyPr/>
          <a:lstStyle/>
          <a:p>
            <a:r>
              <a:rPr lang="en-US" dirty="0"/>
              <a:t>International Federation of Air Traffic Controllers’ Associations</a:t>
            </a:r>
          </a:p>
        </p:txBody>
      </p:sp>
      <p:pic>
        <p:nvPicPr>
          <p:cNvPr id="2050" name="Picture 2" descr="Air Traffic Controllers - Aviation Series — Steemit">
            <a:extLst>
              <a:ext uri="{FF2B5EF4-FFF2-40B4-BE49-F238E27FC236}">
                <a16:creationId xmlns:a16="http://schemas.microsoft.com/office/drawing/2014/main" id="{F5DF8C5F-4A89-A19A-75AA-9C58A9DC2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3" y="1043862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F38D88-8AA2-F30B-8727-4F5AA869FA21}"/>
              </a:ext>
            </a:extLst>
          </p:cNvPr>
          <p:cNvSpPr txBox="1"/>
          <p:nvPr/>
        </p:nvSpPr>
        <p:spPr>
          <a:xfrm>
            <a:off x="3980443" y="1000317"/>
            <a:ext cx="6207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1) </a:t>
            </a:r>
            <a:r>
              <a:rPr lang="en-US" sz="1800" dirty="0">
                <a:solidFill>
                  <a:srgbClr val="333333"/>
                </a:solidFill>
                <a:latin typeface="Muli"/>
              </a:rPr>
              <a:t>Entitled to </a:t>
            </a:r>
            <a:r>
              <a:rPr lang="en-US" sz="1800" b="1" dirty="0">
                <a:solidFill>
                  <a:schemeClr val="accent2"/>
                </a:solidFill>
                <a:latin typeface="Muli"/>
              </a:rPr>
              <a:t>maximum</a:t>
            </a:r>
            <a:r>
              <a:rPr lang="en-US" sz="1800" b="1" dirty="0">
                <a:solidFill>
                  <a:srgbClr val="333333"/>
                </a:solidFill>
                <a:latin typeface="Muli"/>
              </a:rPr>
              <a:t> </a:t>
            </a:r>
            <a:r>
              <a:rPr lang="en-US" sz="1800" b="1" dirty="0">
                <a:solidFill>
                  <a:schemeClr val="accent2"/>
                </a:solidFill>
                <a:latin typeface="Muli"/>
              </a:rPr>
              <a:t>security</a:t>
            </a:r>
            <a:r>
              <a:rPr lang="en-US" sz="1800" b="1" dirty="0">
                <a:solidFill>
                  <a:srgbClr val="333333"/>
                </a:solidFill>
                <a:latin typeface="Muli"/>
              </a:rPr>
              <a:t> </a:t>
            </a:r>
            <a:endParaRPr lang="it-IT" dirty="0"/>
          </a:p>
        </p:txBody>
      </p:sp>
      <p:pic>
        <p:nvPicPr>
          <p:cNvPr id="2052" name="Picture 4" descr="Build Your Information System For Free Using These Tools | Unixmen">
            <a:extLst>
              <a:ext uri="{FF2B5EF4-FFF2-40B4-BE49-F238E27FC236}">
                <a16:creationId xmlns:a16="http://schemas.microsoft.com/office/drawing/2014/main" id="{6A23BF5A-F407-7BBB-D9EA-D5DFEE992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508" y="141096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2582E4E-0A40-5666-215F-53476C07A4FA}"/>
              </a:ext>
            </a:extLst>
          </p:cNvPr>
          <p:cNvSpPr txBox="1"/>
          <p:nvPr/>
        </p:nvSpPr>
        <p:spPr>
          <a:xfrm>
            <a:off x="4320299" y="2150224"/>
            <a:ext cx="4533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2</a:t>
            </a:r>
            <a:r>
              <a:rPr lang="en-US" sz="1800" b="1" dirty="0"/>
              <a:t>) </a:t>
            </a:r>
            <a:r>
              <a:rPr lang="en-US" b="1" dirty="0">
                <a:solidFill>
                  <a:schemeClr val="accent2"/>
                </a:solidFill>
                <a:latin typeface="Muli"/>
              </a:rPr>
              <a:t>C</a:t>
            </a:r>
            <a:r>
              <a:rPr lang="en-US" sz="1800" b="1" dirty="0">
                <a:solidFill>
                  <a:schemeClr val="accent2"/>
                </a:solidFill>
                <a:latin typeface="Muli"/>
              </a:rPr>
              <a:t>yberattack</a:t>
            </a:r>
            <a:r>
              <a:rPr lang="en-US" sz="1800" dirty="0">
                <a:solidFill>
                  <a:srgbClr val="333333"/>
                </a:solidFill>
                <a:latin typeface="Muli"/>
              </a:rPr>
              <a:t> that interferes with </a:t>
            </a:r>
            <a:r>
              <a:rPr lang="en-US" sz="1800" b="1" dirty="0">
                <a:solidFill>
                  <a:srgbClr val="333333"/>
                </a:solidFill>
                <a:latin typeface="Muli"/>
              </a:rPr>
              <a:t>any system </a:t>
            </a:r>
            <a:endParaRPr lang="it-IT" dirty="0"/>
          </a:p>
        </p:txBody>
      </p:sp>
      <p:pic>
        <p:nvPicPr>
          <p:cNvPr id="2054" name="Picture 6" descr="Procedures: The Key to Consistency in Business - isixsigma.com">
            <a:extLst>
              <a:ext uri="{FF2B5EF4-FFF2-40B4-BE49-F238E27FC236}">
                <a16:creationId xmlns:a16="http://schemas.microsoft.com/office/drawing/2014/main" id="{6F66C19A-B357-E085-74CC-5D8220239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2" y="3077746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09F813-1B69-AA05-4A3F-59F34F64E5D1}"/>
              </a:ext>
            </a:extLst>
          </p:cNvPr>
          <p:cNvSpPr txBox="1"/>
          <p:nvPr/>
        </p:nvSpPr>
        <p:spPr>
          <a:xfrm>
            <a:off x="3151439" y="3276020"/>
            <a:ext cx="6207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3) </a:t>
            </a:r>
            <a:r>
              <a:rPr lang="en-US" sz="1800" dirty="0">
                <a:solidFill>
                  <a:srgbClr val="333333"/>
                </a:solidFill>
                <a:latin typeface="Muli"/>
              </a:rPr>
              <a:t>Services may be withdrawn during </a:t>
            </a:r>
            <a:r>
              <a:rPr lang="en-US" sz="1800" b="1" dirty="0">
                <a:solidFill>
                  <a:schemeClr val="accent2"/>
                </a:solidFill>
                <a:latin typeface="Muli"/>
              </a:rPr>
              <a:t>unlawful interference </a:t>
            </a:r>
            <a:r>
              <a:rPr lang="en-US" sz="1800" dirty="0">
                <a:solidFill>
                  <a:srgbClr val="333333"/>
                </a:solidFill>
                <a:latin typeface="Muli"/>
              </a:rPr>
              <a:t>against ATC facilities --&gt; </a:t>
            </a:r>
            <a:r>
              <a:rPr lang="en-US" sz="1800" b="1" dirty="0">
                <a:solidFill>
                  <a:schemeClr val="accent2"/>
                </a:solidFill>
                <a:latin typeface="Muli"/>
              </a:rPr>
              <a:t>contingency procedures</a:t>
            </a:r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28FFA2D-D78F-1011-DD26-19ACD5DCDC5E}"/>
              </a:ext>
            </a:extLst>
          </p:cNvPr>
          <p:cNvSpPr txBox="1"/>
          <p:nvPr/>
        </p:nvSpPr>
        <p:spPr>
          <a:xfrm>
            <a:off x="6542723" y="4679655"/>
            <a:ext cx="56329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4</a:t>
            </a:r>
            <a:r>
              <a:rPr lang="en-US" sz="1800" b="1" dirty="0"/>
              <a:t>) </a:t>
            </a:r>
            <a:r>
              <a:rPr lang="en-US" b="1" dirty="0">
                <a:solidFill>
                  <a:schemeClr val="accent2"/>
                </a:solidFill>
                <a:latin typeface="Muli"/>
              </a:rPr>
              <a:t>Communications</a:t>
            </a:r>
            <a:r>
              <a:rPr lang="en-US" sz="1800" b="1" dirty="0">
                <a:solidFill>
                  <a:schemeClr val="accent2"/>
                </a:solidFill>
                <a:latin typeface="Muli"/>
              </a:rPr>
              <a:t>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Muli"/>
              </a:rPr>
              <a:t>includes all items related to tech/ops aspects of ATM voice and data communications systems, (facilities, procedures and applications that support them.</a:t>
            </a:r>
            <a:endParaRPr lang="it-IT" dirty="0"/>
          </a:p>
        </p:txBody>
      </p:sp>
      <p:pic>
        <p:nvPicPr>
          <p:cNvPr id="2058" name="Picture 10" descr="Integration of different aeronautical communication systems into a... |  Download Scientific Diagram">
            <a:extLst>
              <a:ext uri="{FF2B5EF4-FFF2-40B4-BE49-F238E27FC236}">
                <a16:creationId xmlns:a16="http://schemas.microsoft.com/office/drawing/2014/main" id="{6AE2D7E2-2B8A-DBBB-8D9F-DCA347E59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205" y="4553300"/>
            <a:ext cx="28289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30">
            <a:extLst>
              <a:ext uri="{FF2B5EF4-FFF2-40B4-BE49-F238E27FC236}">
                <a16:creationId xmlns:a16="http://schemas.microsoft.com/office/drawing/2014/main" id="{0FBDBAF4-D752-6FE6-93D3-6CA175AA0898}"/>
              </a:ext>
            </a:extLst>
          </p:cNvPr>
          <p:cNvSpPr txBox="1"/>
          <p:nvPr/>
        </p:nvSpPr>
        <p:spPr>
          <a:xfrm>
            <a:off x="728717" y="2608300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intenet</a:t>
            </a:r>
            <a:endParaRPr lang="de-CH" sz="800" dirty="0"/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5D69F2C9-D3EC-F20D-41E4-533D635A3679}"/>
              </a:ext>
            </a:extLst>
          </p:cNvPr>
          <p:cNvSpPr txBox="1"/>
          <p:nvPr/>
        </p:nvSpPr>
        <p:spPr>
          <a:xfrm>
            <a:off x="8988640" y="3192409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intenet</a:t>
            </a:r>
            <a:endParaRPr lang="de-CH" sz="800" dirty="0"/>
          </a:p>
        </p:txBody>
      </p:sp>
      <p:sp>
        <p:nvSpPr>
          <p:cNvPr id="14" name="TextBox 30">
            <a:extLst>
              <a:ext uri="{FF2B5EF4-FFF2-40B4-BE49-F238E27FC236}">
                <a16:creationId xmlns:a16="http://schemas.microsoft.com/office/drawing/2014/main" id="{0F68979E-8BE1-553D-C408-CEC5C88F7749}"/>
              </a:ext>
            </a:extLst>
          </p:cNvPr>
          <p:cNvSpPr txBox="1"/>
          <p:nvPr/>
        </p:nvSpPr>
        <p:spPr>
          <a:xfrm>
            <a:off x="161871" y="4802229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intenet</a:t>
            </a:r>
            <a:endParaRPr lang="de-CH" sz="800" dirty="0"/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AA888BB9-4AF4-1042-5A8E-D38A4D4A212A}"/>
              </a:ext>
            </a:extLst>
          </p:cNvPr>
          <p:cNvSpPr txBox="1"/>
          <p:nvPr/>
        </p:nvSpPr>
        <p:spPr>
          <a:xfrm>
            <a:off x="3467445" y="6160925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intenet</a:t>
            </a:r>
            <a:endParaRPr lang="de-CH" sz="800" dirty="0"/>
          </a:p>
        </p:txBody>
      </p:sp>
    </p:spTree>
    <p:extLst>
      <p:ext uri="{BB962C8B-B14F-4D97-AF65-F5344CB8AC3E}">
        <p14:creationId xmlns:p14="http://schemas.microsoft.com/office/powerpoint/2010/main" val="2213970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69BF82-4CD6-076D-D662-39B3D1A72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20B95231-865E-3901-FD77-C89BE2A9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1700" y="6580188"/>
            <a:ext cx="3740150" cy="174625"/>
          </a:xfrm>
        </p:spPr>
        <p:txBody>
          <a:bodyPr/>
          <a:lstStyle/>
          <a:p>
            <a:r>
              <a:rPr lang="en-US" dirty="0"/>
              <a:t>International Federation of Air Traffic Controllers’ Associations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DACB5A-B5BF-3960-974D-1947CE41F489}"/>
              </a:ext>
            </a:extLst>
          </p:cNvPr>
          <p:cNvSpPr txBox="1"/>
          <p:nvPr/>
        </p:nvSpPr>
        <p:spPr>
          <a:xfrm>
            <a:off x="3953509" y="693133"/>
            <a:ext cx="699452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COMMUNICATIONS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Muli"/>
              </a:rPr>
              <a:t> </a:t>
            </a:r>
          </a:p>
          <a:p>
            <a:pPr algn="ctr"/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B09E1009-AE05-9F57-1BB0-483675C06FF9}"/>
              </a:ext>
            </a:extLst>
          </p:cNvPr>
          <p:cNvSpPr/>
          <p:nvPr/>
        </p:nvSpPr>
        <p:spPr>
          <a:xfrm>
            <a:off x="769620" y="2630153"/>
            <a:ext cx="2258060" cy="1096603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Operational</a:t>
            </a:r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Datalink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656DE24-B0FB-37E8-B6A6-D36DB0BA59FB}"/>
              </a:ext>
            </a:extLst>
          </p:cNvPr>
          <p:cNvSpPr/>
          <p:nvPr/>
        </p:nvSpPr>
        <p:spPr>
          <a:xfrm>
            <a:off x="4641850" y="3215214"/>
            <a:ext cx="2593340" cy="1096603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 Communications </a:t>
            </a:r>
            <a:r>
              <a:rPr lang="it-I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Infrastructure</a:t>
            </a:r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4ABCA331-C248-191E-C39D-60FCEE522D00}"/>
              </a:ext>
            </a:extLst>
          </p:cNvPr>
          <p:cNvSpPr/>
          <p:nvPr/>
        </p:nvSpPr>
        <p:spPr>
          <a:xfrm>
            <a:off x="8487410" y="3865244"/>
            <a:ext cx="2593340" cy="1096603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Voice Communications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A4ECFB3-3A7A-886E-4A30-16EDBA4D4F53}"/>
              </a:ext>
            </a:extLst>
          </p:cNvPr>
          <p:cNvSpPr txBox="1"/>
          <p:nvPr/>
        </p:nvSpPr>
        <p:spPr>
          <a:xfrm>
            <a:off x="66040" y="4136960"/>
            <a:ext cx="36652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333333"/>
                </a:solidFill>
                <a:effectLst/>
                <a:latin typeface="Muli"/>
              </a:rPr>
              <a:t>Datalink </a:t>
            </a:r>
            <a:r>
              <a:rPr lang="en-US" b="1" i="0" dirty="0">
                <a:solidFill>
                  <a:schemeClr val="accent2"/>
                </a:solidFill>
                <a:effectLst/>
                <a:latin typeface="Muli"/>
              </a:rPr>
              <a:t>applications</a:t>
            </a:r>
            <a:r>
              <a:rPr lang="en-US" b="0" i="0" dirty="0">
                <a:solidFill>
                  <a:srgbClr val="333333"/>
                </a:solidFill>
                <a:effectLst/>
                <a:latin typeface="Muli"/>
              </a:rPr>
              <a:t>, </a:t>
            </a:r>
            <a:r>
              <a:rPr lang="en-US" b="1" i="0" dirty="0">
                <a:solidFill>
                  <a:schemeClr val="accent2"/>
                </a:solidFill>
                <a:effectLst/>
                <a:latin typeface="Muli"/>
              </a:rPr>
              <a:t>procedures</a:t>
            </a:r>
            <a:r>
              <a:rPr lang="en-US" b="1" i="0" dirty="0">
                <a:solidFill>
                  <a:srgbClr val="333333"/>
                </a:solidFill>
                <a:effectLst/>
                <a:latin typeface="Muli"/>
              </a:rPr>
              <a:t>;</a:t>
            </a:r>
          </a:p>
          <a:p>
            <a:pPr algn="ctr"/>
            <a:r>
              <a:rPr lang="en-US" b="0" i="0" dirty="0">
                <a:solidFill>
                  <a:srgbClr val="333333"/>
                </a:solidFill>
                <a:effectLst/>
                <a:latin typeface="Muli"/>
              </a:rPr>
              <a:t>Required Communication Performance (RCP) specifications</a:t>
            </a:r>
            <a:endParaRPr lang="en-US" b="1" i="0" dirty="0">
              <a:solidFill>
                <a:srgbClr val="333333"/>
              </a:solidFill>
              <a:effectLst/>
              <a:latin typeface="Muli"/>
            </a:endParaRPr>
          </a:p>
          <a:p>
            <a:pPr algn="ctr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72BE94-27B4-F792-9310-09BF343012D6}"/>
              </a:ext>
            </a:extLst>
          </p:cNvPr>
          <p:cNvSpPr txBox="1"/>
          <p:nvPr/>
        </p:nvSpPr>
        <p:spPr>
          <a:xfrm>
            <a:off x="3953509" y="4680812"/>
            <a:ext cx="36652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333333"/>
                </a:solidFill>
                <a:effectLst/>
                <a:latin typeface="Muli"/>
              </a:rPr>
              <a:t>Emerging </a:t>
            </a:r>
            <a:r>
              <a:rPr lang="en-US" b="1" i="0" dirty="0">
                <a:solidFill>
                  <a:srgbClr val="333333"/>
                </a:solidFill>
                <a:effectLst/>
                <a:latin typeface="Muli"/>
              </a:rPr>
              <a:t>technologies and application to ATM; </a:t>
            </a:r>
            <a:r>
              <a:rPr lang="en-US" b="0" i="0" dirty="0">
                <a:solidFill>
                  <a:srgbClr val="333333"/>
                </a:solidFill>
                <a:effectLst/>
                <a:latin typeface="Muli"/>
              </a:rPr>
              <a:t>communication facilities to </a:t>
            </a:r>
            <a:r>
              <a:rPr lang="en-US" b="1" i="0" dirty="0">
                <a:solidFill>
                  <a:srgbClr val="333333"/>
                </a:solidFill>
                <a:effectLst/>
                <a:latin typeface="Muli"/>
              </a:rPr>
              <a:t>ensure their </a:t>
            </a:r>
            <a:r>
              <a:rPr lang="en-US" b="1" i="0" dirty="0">
                <a:solidFill>
                  <a:schemeClr val="accent2"/>
                </a:solidFill>
                <a:effectLst/>
                <a:latin typeface="Muli"/>
              </a:rPr>
              <a:t>adequacy</a:t>
            </a:r>
          </a:p>
          <a:p>
            <a:pPr algn="ctr"/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A1205BE-C135-3B16-C0D7-BA256486EFE5}"/>
              </a:ext>
            </a:extLst>
          </p:cNvPr>
          <p:cNvSpPr txBox="1"/>
          <p:nvPr/>
        </p:nvSpPr>
        <p:spPr>
          <a:xfrm>
            <a:off x="7840979" y="5184890"/>
            <a:ext cx="37979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333333"/>
                </a:solidFill>
                <a:effectLst/>
                <a:latin typeface="Muli"/>
              </a:rPr>
              <a:t>Efficient ATM communication; </a:t>
            </a:r>
            <a:r>
              <a:rPr lang="en-US" b="1" i="0" dirty="0">
                <a:solidFill>
                  <a:schemeClr val="accent2"/>
                </a:solidFill>
                <a:effectLst/>
                <a:latin typeface="Muli"/>
              </a:rPr>
              <a:t>changes</a:t>
            </a:r>
            <a:r>
              <a:rPr lang="en-US" b="0" i="0" dirty="0">
                <a:solidFill>
                  <a:srgbClr val="333333"/>
                </a:solidFill>
                <a:effectLst/>
                <a:latin typeface="Muli"/>
              </a:rPr>
              <a:t> in the institutional and operational environment (ICAO, 2020).</a:t>
            </a:r>
            <a:endParaRPr lang="en-US" b="1" i="0" dirty="0">
              <a:solidFill>
                <a:srgbClr val="333333"/>
              </a:solidFill>
              <a:effectLst/>
              <a:latin typeface="Muli"/>
            </a:endParaRPr>
          </a:p>
          <a:p>
            <a:pPr algn="ctr"/>
            <a:endParaRPr lang="it-IT" dirty="0"/>
          </a:p>
        </p:txBody>
      </p:sp>
      <p:pic>
        <p:nvPicPr>
          <p:cNvPr id="3074" name="Picture 2" descr="Aviation communication - Wikipedia">
            <a:extLst>
              <a:ext uri="{FF2B5EF4-FFF2-40B4-BE49-F238E27FC236}">
                <a16:creationId xmlns:a16="http://schemas.microsoft.com/office/drawing/2014/main" id="{98403379-CC5A-2DFA-CF3F-1DFC72301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965" y="285708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30">
            <a:extLst>
              <a:ext uri="{FF2B5EF4-FFF2-40B4-BE49-F238E27FC236}">
                <a16:creationId xmlns:a16="http://schemas.microsoft.com/office/drawing/2014/main" id="{B67A9F89-A5FC-27DE-15C2-99626A26680F}"/>
              </a:ext>
            </a:extLst>
          </p:cNvPr>
          <p:cNvSpPr txBox="1"/>
          <p:nvPr/>
        </p:nvSpPr>
        <p:spPr>
          <a:xfrm>
            <a:off x="1125221" y="2062189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intenet</a:t>
            </a:r>
            <a:endParaRPr lang="de-CH" sz="800" dirty="0"/>
          </a:p>
        </p:txBody>
      </p:sp>
    </p:spTree>
    <p:extLst>
      <p:ext uri="{BB962C8B-B14F-4D97-AF65-F5344CB8AC3E}">
        <p14:creationId xmlns:p14="http://schemas.microsoft.com/office/powerpoint/2010/main" val="2948094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8170D1-43DF-E4DA-57CB-1989B47AE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6080"/>
            <a:ext cx="10515600" cy="628872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b="0" i="0" dirty="0">
                <a:solidFill>
                  <a:srgbClr val="333333"/>
                </a:solidFill>
                <a:effectLst/>
                <a:latin typeface="Muli"/>
              </a:rPr>
              <a:t>According to the Communications Panel (CP), the following areas of expertise are an integral part of Communications (ICAO, 2020):</a:t>
            </a:r>
          </a:p>
          <a:p>
            <a:pPr marL="514350" indent="-514350">
              <a:buAutoNum type="arabicParenR"/>
            </a:pPr>
            <a:r>
              <a:rPr lang="en-US" sz="2600" b="0" i="0" dirty="0">
                <a:solidFill>
                  <a:srgbClr val="333333"/>
                </a:solidFill>
                <a:effectLst/>
                <a:latin typeface="Muli"/>
              </a:rPr>
              <a:t>The development and update of strategies and plans for aeronautical communications </a:t>
            </a:r>
            <a:r>
              <a:rPr lang="en-US" sz="2600" b="1" i="0" dirty="0">
                <a:solidFill>
                  <a:schemeClr val="accent2"/>
                </a:solidFill>
                <a:effectLst/>
                <a:latin typeface="Muli"/>
              </a:rPr>
              <a:t>harmonization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Muli"/>
              </a:rPr>
              <a:t>;</a:t>
            </a:r>
            <a:endParaRPr lang="en-US" sz="2600" dirty="0">
              <a:solidFill>
                <a:srgbClr val="333333"/>
              </a:solidFill>
              <a:latin typeface="Muli"/>
            </a:endParaRPr>
          </a:p>
          <a:p>
            <a:pPr marL="0" indent="0">
              <a:buNone/>
            </a:pPr>
            <a:endParaRPr lang="en-US" sz="2600" b="0" i="0" dirty="0">
              <a:solidFill>
                <a:srgbClr val="333333"/>
              </a:solidFill>
              <a:effectLst/>
              <a:latin typeface="Muli"/>
            </a:endParaRPr>
          </a:p>
          <a:p>
            <a:pPr marL="0" indent="0">
              <a:buNone/>
            </a:pPr>
            <a:r>
              <a:rPr lang="en-US" sz="2600" b="0" i="0" dirty="0">
                <a:solidFill>
                  <a:srgbClr val="333333"/>
                </a:solidFill>
                <a:effectLst/>
                <a:latin typeface="Muli"/>
              </a:rPr>
              <a:t>(…)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333333"/>
                </a:solidFill>
                <a:latin typeface="Muli"/>
              </a:rPr>
              <a:t>4)   </a:t>
            </a:r>
            <a:r>
              <a:rPr lang="en-US" sz="2600" dirty="0">
                <a:solidFill>
                  <a:schemeClr val="accent2"/>
                </a:solidFill>
                <a:latin typeface="Muli"/>
              </a:rPr>
              <a:t>D</a:t>
            </a:r>
            <a:r>
              <a:rPr lang="en-US" sz="2600" b="0" i="0" dirty="0">
                <a:solidFill>
                  <a:schemeClr val="accent2"/>
                </a:solidFill>
                <a:effectLst/>
                <a:latin typeface="Muli"/>
              </a:rPr>
              <a:t>evelopment</a:t>
            </a:r>
            <a:r>
              <a:rPr lang="en-US" sz="2600" dirty="0">
                <a:solidFill>
                  <a:srgbClr val="333333"/>
                </a:solidFill>
                <a:latin typeface="Muli"/>
              </a:rPr>
              <a:t>,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Muli"/>
              </a:rPr>
              <a:t> </a:t>
            </a:r>
            <a:r>
              <a:rPr lang="en-US" sz="2600" b="0" i="0" dirty="0">
                <a:solidFill>
                  <a:schemeClr val="accent2"/>
                </a:solidFill>
                <a:effectLst/>
                <a:latin typeface="Muli"/>
              </a:rPr>
              <a:t>adoption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Muli"/>
              </a:rPr>
              <a:t> and </a:t>
            </a:r>
            <a:r>
              <a:rPr lang="en-US" sz="2600" i="0" dirty="0">
                <a:solidFill>
                  <a:schemeClr val="accent2"/>
                </a:solidFill>
                <a:effectLst/>
                <a:latin typeface="Muli"/>
              </a:rPr>
              <a:t>implementation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Muli"/>
              </a:rPr>
              <a:t> of 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Muli"/>
              </a:rPr>
              <a:t>procedures and             	            guidance material 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Muli"/>
              </a:rPr>
              <a:t>for:</a:t>
            </a:r>
          </a:p>
          <a:p>
            <a:pPr marL="971550" lvl="1" indent="-514350">
              <a:buAutoNum type="alphaLcParenR"/>
            </a:pPr>
            <a:r>
              <a:rPr lang="en-US" sz="2600" b="0" i="0" dirty="0">
                <a:solidFill>
                  <a:srgbClr val="333333"/>
                </a:solidFill>
                <a:effectLst/>
                <a:latin typeface="Muli"/>
              </a:rPr>
              <a:t>Air-ground and ground-ground data applications for air traffic services;</a:t>
            </a:r>
            <a:endParaRPr lang="en-US" sz="2600" dirty="0">
              <a:solidFill>
                <a:srgbClr val="333333"/>
              </a:solidFill>
              <a:latin typeface="Muli"/>
            </a:endParaRPr>
          </a:p>
          <a:p>
            <a:pPr marL="0" indent="0">
              <a:buNone/>
            </a:pPr>
            <a:r>
              <a:rPr lang="en-US" sz="2600" b="0" i="0" dirty="0">
                <a:solidFill>
                  <a:srgbClr val="333333"/>
                </a:solidFill>
                <a:effectLst/>
                <a:latin typeface="Muli"/>
              </a:rPr>
              <a:t>	(…)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333333"/>
                </a:solidFill>
                <a:latin typeface="Muli"/>
              </a:rPr>
              <a:t>      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Muli"/>
              </a:rPr>
              <a:t>f) Items related to </a:t>
            </a:r>
            <a:r>
              <a:rPr lang="en-US" sz="2600" b="1" i="0" dirty="0">
                <a:solidFill>
                  <a:schemeClr val="accent2"/>
                </a:solidFill>
                <a:effectLst/>
                <a:latin typeface="Muli"/>
              </a:rPr>
              <a:t>cybersecurity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Muli"/>
              </a:rPr>
              <a:t> for ATM communications;</a:t>
            </a:r>
          </a:p>
          <a:p>
            <a:pPr marL="514350" indent="-514350">
              <a:buAutoNum type="alphaLcParenR"/>
            </a:pPr>
            <a:endParaRPr lang="en-US" b="0" i="0" dirty="0">
              <a:solidFill>
                <a:srgbClr val="333333"/>
              </a:solidFill>
              <a:effectLst/>
              <a:latin typeface="Muli"/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AF76E2C-2981-CCF0-E7D7-8465CA723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4771229D-9A6D-A602-FFE2-E4FD419D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1700" y="6580188"/>
            <a:ext cx="3740150" cy="174625"/>
          </a:xfrm>
        </p:spPr>
        <p:txBody>
          <a:bodyPr/>
          <a:lstStyle/>
          <a:p>
            <a:r>
              <a:rPr lang="en-US" dirty="0"/>
              <a:t>International Federation of Air Traffic Controllers’ Associations</a:t>
            </a:r>
          </a:p>
        </p:txBody>
      </p:sp>
      <p:pic>
        <p:nvPicPr>
          <p:cNvPr id="5122" name="Picture 2" descr="Harmonization Images – Browse 1,231 Stock Photos, Vectors, and Video |  Adobe Stock">
            <a:extLst>
              <a:ext uri="{FF2B5EF4-FFF2-40B4-BE49-F238E27FC236}">
                <a16:creationId xmlns:a16="http://schemas.microsoft.com/office/drawing/2014/main" id="{C9493728-5CBC-FAFA-245F-C4D0F7251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1775460"/>
            <a:ext cx="2857500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raud Alert: Skimming - Synovus">
            <a:extLst>
              <a:ext uri="{FF2B5EF4-FFF2-40B4-BE49-F238E27FC236}">
                <a16:creationId xmlns:a16="http://schemas.microsoft.com/office/drawing/2014/main" id="{085853E7-A16C-F858-EF3B-ABE6CB24A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5" y="4625658"/>
            <a:ext cx="283845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0">
            <a:extLst>
              <a:ext uri="{FF2B5EF4-FFF2-40B4-BE49-F238E27FC236}">
                <a16:creationId xmlns:a16="http://schemas.microsoft.com/office/drawing/2014/main" id="{6E3BFA94-0F33-EAA2-4515-26DB9134C2C1}"/>
              </a:ext>
            </a:extLst>
          </p:cNvPr>
          <p:cNvSpPr txBox="1"/>
          <p:nvPr/>
        </p:nvSpPr>
        <p:spPr>
          <a:xfrm>
            <a:off x="10168646" y="3122232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intenet</a:t>
            </a:r>
            <a:endParaRPr lang="de-CH" sz="800" dirty="0"/>
          </a:p>
        </p:txBody>
      </p:sp>
      <p:sp>
        <p:nvSpPr>
          <p:cNvPr id="4" name="TextBox 30">
            <a:extLst>
              <a:ext uri="{FF2B5EF4-FFF2-40B4-BE49-F238E27FC236}">
                <a16:creationId xmlns:a16="http://schemas.microsoft.com/office/drawing/2014/main" id="{A9D28476-0571-FABB-0DD7-4B42BB2C1144}"/>
              </a:ext>
            </a:extLst>
          </p:cNvPr>
          <p:cNvSpPr txBox="1"/>
          <p:nvPr/>
        </p:nvSpPr>
        <p:spPr>
          <a:xfrm>
            <a:off x="9131301" y="6226933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intenet</a:t>
            </a:r>
            <a:endParaRPr lang="de-CH" sz="800" dirty="0"/>
          </a:p>
        </p:txBody>
      </p:sp>
    </p:spTree>
    <p:extLst>
      <p:ext uri="{BB962C8B-B14F-4D97-AF65-F5344CB8AC3E}">
        <p14:creationId xmlns:p14="http://schemas.microsoft.com/office/powerpoint/2010/main" val="2992186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7B8DC8-143B-D677-422D-3ED2BA929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7121"/>
            <a:ext cx="10515600" cy="464312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0" i="0" dirty="0">
                <a:solidFill>
                  <a:srgbClr val="333333"/>
                </a:solidFill>
                <a:effectLst/>
                <a:latin typeface="Muli"/>
              </a:rPr>
              <a:t>The purposes of </a:t>
            </a:r>
            <a:r>
              <a:rPr lang="en-US" b="1" i="0" dirty="0">
                <a:solidFill>
                  <a:schemeClr val="accent2"/>
                </a:solidFill>
                <a:effectLst/>
                <a:latin typeface="Muli"/>
              </a:rPr>
              <a:t>cybersecurity</a:t>
            </a:r>
            <a:r>
              <a:rPr lang="en-US" b="0" i="0" dirty="0">
                <a:solidFill>
                  <a:srgbClr val="333333"/>
                </a:solidFill>
                <a:effectLst/>
                <a:latin typeface="Muli"/>
              </a:rPr>
              <a:t> are not different to the ones of plain security. In both cases the threats vary from the </a:t>
            </a:r>
            <a:r>
              <a:rPr lang="en-US" b="1" i="0" dirty="0">
                <a:solidFill>
                  <a:srgbClr val="333333"/>
                </a:solidFill>
                <a:effectLst/>
                <a:latin typeface="Muli"/>
              </a:rPr>
              <a:t>unauthorized</a:t>
            </a:r>
            <a:r>
              <a:rPr lang="en-US" b="0" i="0" dirty="0">
                <a:solidFill>
                  <a:srgbClr val="333333"/>
                </a:solidFill>
                <a:effectLst/>
                <a:latin typeface="Muli"/>
              </a:rPr>
              <a:t> access to sensitive information to an attacker taking control of a critical system or </a:t>
            </a:r>
            <a:r>
              <a:rPr lang="en-US" b="1" i="0" dirty="0">
                <a:solidFill>
                  <a:srgbClr val="333333"/>
                </a:solidFill>
                <a:effectLst/>
                <a:latin typeface="Muli"/>
              </a:rPr>
              <a:t>denying</a:t>
            </a:r>
            <a:r>
              <a:rPr lang="en-US" b="0" i="0" dirty="0">
                <a:solidFill>
                  <a:srgbClr val="333333"/>
                </a:solidFill>
                <a:effectLst/>
                <a:latin typeface="Muli"/>
              </a:rPr>
              <a:t> access to legitimate users, but cyber-threats have some peculiarities to be considered (Bruce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Muli"/>
              </a:rPr>
              <a:t>Schneier</a:t>
            </a:r>
            <a:r>
              <a:rPr lang="en-US" b="0" i="0" dirty="0">
                <a:solidFill>
                  <a:srgbClr val="333333"/>
                </a:solidFill>
                <a:effectLst/>
                <a:latin typeface="Muli"/>
              </a:rPr>
              <a:t>. Secrets &amp; Lies, Digital Security in a Networked World. Wiley Publishing. 2000).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F3695E-572B-69C9-B295-DA315E10A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FDE98BD8-E26F-7495-DB98-DA8E4021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1700" y="6580188"/>
            <a:ext cx="3740150" cy="174625"/>
          </a:xfrm>
        </p:spPr>
        <p:txBody>
          <a:bodyPr/>
          <a:lstStyle/>
          <a:p>
            <a:r>
              <a:rPr lang="en-US" dirty="0"/>
              <a:t>International Federation of Air Traffic Controllers’ Associations</a:t>
            </a:r>
          </a:p>
        </p:txBody>
      </p:sp>
    </p:spTree>
    <p:extLst>
      <p:ext uri="{BB962C8B-B14F-4D97-AF65-F5344CB8AC3E}">
        <p14:creationId xmlns:p14="http://schemas.microsoft.com/office/powerpoint/2010/main" val="3693052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5809" y="170264"/>
            <a:ext cx="621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Digitalization of infrastructure – a few basics </a:t>
            </a:r>
            <a:endParaRPr lang="de-CH" dirty="0"/>
          </a:p>
        </p:txBody>
      </p:sp>
      <p:pic>
        <p:nvPicPr>
          <p:cNvPr id="6146" name="Picture 2" descr="https://cdn.shopify.com/s/files/1/0058/0898/0086/files/Tower_large.JPG?v=15546911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06" y="5175120"/>
            <a:ext cx="1052981" cy="157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00277" y="5845487"/>
            <a:ext cx="1343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Mirror image of reality </a:t>
            </a:r>
            <a:endParaRPr lang="de-CH" dirty="0"/>
          </a:p>
        </p:txBody>
      </p:sp>
      <p:pic>
        <p:nvPicPr>
          <p:cNvPr id="6148" name="Picture 4" descr="Der Reichstag mit Besuchermassen /Deutschland 25 Jahre Christo Reichstagsverhüllung (Christo und Jeanne-Claude: Wrapped Reichstag, Berlin 1971-95, Photos: laif/Wolfgang Volz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77" y="1553258"/>
            <a:ext cx="2168981" cy="12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13603" y="2792283"/>
            <a:ext cx="424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layer being laid over the top of reality </a:t>
            </a:r>
            <a:endParaRPr lang="de-CH" dirty="0"/>
          </a:p>
        </p:txBody>
      </p:sp>
      <p:pic>
        <p:nvPicPr>
          <p:cNvPr id="6150" name="Picture 6" descr="Image result for senso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90" y="3330238"/>
            <a:ext cx="2251528" cy="168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 rot="16200000">
            <a:off x="8549983" y="3079159"/>
            <a:ext cx="237363" cy="264795"/>
          </a:xfrm>
          <a:prstGeom prst="rightArrow">
            <a:avLst>
              <a:gd name="adj1" fmla="val 3561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8487" y="5339284"/>
            <a:ext cx="1552575" cy="10329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15838" y="5430156"/>
            <a:ext cx="1522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Availability </a:t>
            </a:r>
          </a:p>
          <a:p>
            <a:r>
              <a:rPr lang="en-US" dirty="0"/>
              <a:t>Underlying </a:t>
            </a:r>
          </a:p>
          <a:p>
            <a:r>
              <a:rPr lang="en-US" dirty="0"/>
              <a:t>Infrastructure </a:t>
            </a:r>
            <a:endParaRPr lang="de-CH" dirty="0"/>
          </a:p>
        </p:txBody>
      </p:sp>
      <p:sp>
        <p:nvSpPr>
          <p:cNvPr id="13" name="Right Arrow 12"/>
          <p:cNvSpPr/>
          <p:nvPr/>
        </p:nvSpPr>
        <p:spPr>
          <a:xfrm rot="16200000">
            <a:off x="6299721" y="4055514"/>
            <a:ext cx="2246410" cy="321129"/>
          </a:xfrm>
          <a:prstGeom prst="rightArrow">
            <a:avLst>
              <a:gd name="adj1" fmla="val 3561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152" name="Picture 8" descr="Image result for big dat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9" r="15951"/>
          <a:stretch/>
        </p:blipFill>
        <p:spPr bwMode="auto">
          <a:xfrm>
            <a:off x="2600325" y="1291468"/>
            <a:ext cx="1665710" cy="16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eft-Right Arrow 9"/>
          <p:cNvSpPr/>
          <p:nvPr/>
        </p:nvSpPr>
        <p:spPr>
          <a:xfrm>
            <a:off x="5131379" y="2085976"/>
            <a:ext cx="1216152" cy="29123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154" name="Picture 10" descr="Image result for algorith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32" y="3361382"/>
            <a:ext cx="2435385" cy="136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3253123" y="2961848"/>
            <a:ext cx="198184" cy="3995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TextBox 11"/>
          <p:cNvSpPr txBox="1"/>
          <p:nvPr/>
        </p:nvSpPr>
        <p:spPr>
          <a:xfrm>
            <a:off x="3603469" y="3092872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Algorithm </a:t>
            </a:r>
            <a:endParaRPr lang="de-C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032" y="3937043"/>
            <a:ext cx="2012472" cy="11180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84618" y="4496064"/>
            <a:ext cx="1321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Artificial </a:t>
            </a:r>
          </a:p>
          <a:p>
            <a:r>
              <a:rPr lang="en-US" dirty="0"/>
              <a:t>Intelligence </a:t>
            </a:r>
            <a:endParaRPr lang="de-CH" dirty="0"/>
          </a:p>
        </p:txBody>
      </p:sp>
      <p:cxnSp>
        <p:nvCxnSpPr>
          <p:cNvPr id="16" name="Elbow Connector 15"/>
          <p:cNvCxnSpPr/>
          <p:nvPr/>
        </p:nvCxnSpPr>
        <p:spPr>
          <a:xfrm>
            <a:off x="4088269" y="5041160"/>
            <a:ext cx="1289977" cy="823993"/>
          </a:xfrm>
          <a:prstGeom prst="bentConnector3">
            <a:avLst>
              <a:gd name="adj1" fmla="val 4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94733" y="83952"/>
            <a:ext cx="2753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Prof. Montero in Network Industries/quarterly 12/2020 No 22</a:t>
            </a:r>
          </a:p>
          <a:p>
            <a:r>
              <a:rPr lang="de-CH" sz="1200" dirty="0">
                <a:hlinkClick r:id="rId10"/>
              </a:rPr>
              <a:t>https://cadmus.eui.eu/bitstream/handle/1814/69295/NIQ%20Vol%2022%20-%20Issue%204%20-%20December%202020%20final.pdf?sequence=1</a:t>
            </a:r>
            <a:r>
              <a:rPr lang="de-CH" sz="1200" dirty="0"/>
              <a:t>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/>
          <a:srcRect l="50645" t="21756" r="28387" b="25866"/>
          <a:stretch/>
        </p:blipFill>
        <p:spPr>
          <a:xfrm>
            <a:off x="6707144" y="65830"/>
            <a:ext cx="1011464" cy="142123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181682" y="6353486"/>
            <a:ext cx="8499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satta.ch</a:t>
            </a:r>
            <a:endParaRPr lang="de-CH" sz="800" dirty="0"/>
          </a:p>
        </p:txBody>
      </p:sp>
      <p:sp>
        <p:nvSpPr>
          <p:cNvPr id="27" name="TextBox 26"/>
          <p:cNvSpPr txBox="1"/>
          <p:nvPr/>
        </p:nvSpPr>
        <p:spPr>
          <a:xfrm>
            <a:off x="9071250" y="5075631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intenet</a:t>
            </a:r>
            <a:endParaRPr lang="de-CH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9347438" y="2576839"/>
            <a:ext cx="8531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dw.com</a:t>
            </a:r>
            <a:endParaRPr lang="de-CH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2300349" y="2942987"/>
            <a:ext cx="10166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IT magazine</a:t>
            </a:r>
            <a:endParaRPr lang="de-CH" sz="800" dirty="0"/>
          </a:p>
        </p:txBody>
      </p:sp>
      <p:sp>
        <p:nvSpPr>
          <p:cNvPr id="30" name="TextBox 29"/>
          <p:cNvSpPr txBox="1"/>
          <p:nvPr/>
        </p:nvSpPr>
        <p:spPr>
          <a:xfrm>
            <a:off x="2145382" y="4744648"/>
            <a:ext cx="10166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IT magazine</a:t>
            </a:r>
            <a:endParaRPr lang="de-CH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4683071" y="6560084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intenet</a:t>
            </a:r>
            <a:endParaRPr lang="de-CH" sz="800" dirty="0"/>
          </a:p>
        </p:txBody>
      </p:sp>
      <p:sp>
        <p:nvSpPr>
          <p:cNvPr id="15" name="Segnaposto piè di pagina 3">
            <a:extLst>
              <a:ext uri="{FF2B5EF4-FFF2-40B4-BE49-F238E27FC236}">
                <a16:creationId xmlns:a16="http://schemas.microsoft.com/office/drawing/2014/main" id="{83310B35-516D-5998-5B68-63FAA2A17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1700" y="6580188"/>
            <a:ext cx="3740150" cy="174625"/>
          </a:xfrm>
        </p:spPr>
        <p:txBody>
          <a:bodyPr/>
          <a:lstStyle/>
          <a:p>
            <a:r>
              <a:rPr lang="en-US" dirty="0"/>
              <a:t>International Federation of Air Traffic Controllers’ Associations</a:t>
            </a:r>
          </a:p>
        </p:txBody>
      </p:sp>
    </p:spTree>
    <p:extLst>
      <p:ext uri="{BB962C8B-B14F-4D97-AF65-F5344CB8AC3E}">
        <p14:creationId xmlns:p14="http://schemas.microsoft.com/office/powerpoint/2010/main" val="2132983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C15D-9447-4B44-A631-DE9E3BEEEE7E}" type="slidenum">
              <a:rPr lang="en-US" smtClean="0">
                <a:solidFill>
                  <a:srgbClr val="FFFFFF"/>
                </a:solidFill>
              </a:rPr>
              <a:pPr/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5809" y="160739"/>
            <a:ext cx="865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Digitalization of infrastructure – a few basics – cost reduction – applied to ATM  </a:t>
            </a:r>
            <a:endParaRPr lang="de-CH" dirty="0"/>
          </a:p>
        </p:txBody>
      </p:sp>
      <p:sp>
        <p:nvSpPr>
          <p:cNvPr id="18" name="TextBox 17"/>
          <p:cNvSpPr txBox="1"/>
          <p:nvPr/>
        </p:nvSpPr>
        <p:spPr>
          <a:xfrm>
            <a:off x="7973664" y="609898"/>
            <a:ext cx="2410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Prof. Montero in Network Industries/quarterly </a:t>
            </a:r>
          </a:p>
          <a:p>
            <a:r>
              <a:rPr lang="en-US" sz="1200" dirty="0"/>
              <a:t>12/2020 No 22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50645" t="21756" r="28387" b="25866"/>
          <a:stretch/>
        </p:blipFill>
        <p:spPr>
          <a:xfrm>
            <a:off x="9725274" y="13644"/>
            <a:ext cx="942726" cy="13246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72226" y="5395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 dirty="0"/>
          </a:p>
        </p:txBody>
      </p:sp>
      <p:sp>
        <p:nvSpPr>
          <p:cNvPr id="21" name="TextBox 20"/>
          <p:cNvSpPr txBox="1"/>
          <p:nvPr/>
        </p:nvSpPr>
        <p:spPr>
          <a:xfrm>
            <a:off x="1649491" y="1412419"/>
            <a:ext cx="16597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reduction </a:t>
            </a:r>
          </a:p>
          <a:p>
            <a:r>
              <a:rPr lang="en-US" dirty="0"/>
              <a:t>in the design &amp; </a:t>
            </a:r>
          </a:p>
          <a:p>
            <a:r>
              <a:rPr lang="en-US" dirty="0"/>
              <a:t>construction of </a:t>
            </a:r>
          </a:p>
          <a:p>
            <a:r>
              <a:rPr lang="en-US" dirty="0"/>
              <a:t>infrastructure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49467"/>
          <a:stretch/>
        </p:blipFill>
        <p:spPr>
          <a:xfrm>
            <a:off x="1820895" y="2525984"/>
            <a:ext cx="1079326" cy="128152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668290" y="117575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Cost reduction in </a:t>
            </a:r>
          </a:p>
          <a:p>
            <a:r>
              <a:rPr lang="en-US" dirty="0"/>
              <a:t>infrastructure </a:t>
            </a:r>
          </a:p>
          <a:p>
            <a:r>
              <a:rPr lang="en-US" dirty="0"/>
              <a:t>maintenance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49850" y="138765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Cost reduction in </a:t>
            </a:r>
          </a:p>
          <a:p>
            <a:r>
              <a:rPr lang="en-US" dirty="0"/>
              <a:t>charging for </a:t>
            </a:r>
          </a:p>
          <a:p>
            <a:r>
              <a:rPr lang="en-US" dirty="0"/>
              <a:t>infrastructure use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690135" y="1412419"/>
            <a:ext cx="1834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Cost reduction in </a:t>
            </a:r>
          </a:p>
          <a:p>
            <a:r>
              <a:rPr lang="en-US" dirty="0"/>
              <a:t>infrastructure </a:t>
            </a:r>
          </a:p>
          <a:p>
            <a:r>
              <a:rPr lang="en-US" dirty="0"/>
              <a:t>operations  </a:t>
            </a:r>
            <a:endParaRPr lang="de-CH" dirty="0"/>
          </a:p>
        </p:txBody>
      </p:sp>
      <p:pic>
        <p:nvPicPr>
          <p:cNvPr id="7170" name="Picture 2" descr="Image result for remote tower air traffic control tow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5"/>
          <a:stretch/>
        </p:blipFill>
        <p:spPr bwMode="auto">
          <a:xfrm>
            <a:off x="1786035" y="4344802"/>
            <a:ext cx="1149049" cy="13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nav checker i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738" y="24364950"/>
            <a:ext cx="3971148" cy="26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663" y="2525985"/>
            <a:ext cx="2062670" cy="131230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108106" y="3806227"/>
            <a:ext cx="9957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skynews.ch</a:t>
            </a:r>
            <a:endParaRPr lang="de-CH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1592559" y="3775496"/>
            <a:ext cx="15359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Source:internationairportreview</a:t>
            </a:r>
            <a:endParaRPr lang="de-CH" sz="800" dirty="0"/>
          </a:p>
        </p:txBody>
      </p:sp>
      <p:sp>
        <p:nvSpPr>
          <p:cNvPr id="37" name="TextBox 36"/>
          <p:cNvSpPr txBox="1"/>
          <p:nvPr/>
        </p:nvSpPr>
        <p:spPr>
          <a:xfrm>
            <a:off x="1997073" y="5659589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Source:DFS</a:t>
            </a:r>
            <a:r>
              <a:rPr lang="en-US" sz="800" dirty="0"/>
              <a:t> </a:t>
            </a:r>
            <a:endParaRPr lang="de-CH" sz="800" dirty="0"/>
          </a:p>
        </p:txBody>
      </p:sp>
      <p:pic>
        <p:nvPicPr>
          <p:cNvPr id="7176" name="Picture 8" descr="Image result for drone ils check skygui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940" y="4321466"/>
            <a:ext cx="2062670" cy="1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179517" y="5672386"/>
            <a:ext cx="9525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Mozworks</a:t>
            </a:r>
            <a:endParaRPr lang="de-CH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35807" t="28065" r="15161" b="8279"/>
          <a:stretch/>
        </p:blipFill>
        <p:spPr>
          <a:xfrm>
            <a:off x="6607909" y="2460730"/>
            <a:ext cx="1776027" cy="129696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64463" y="3757704"/>
            <a:ext cx="7216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enav</a:t>
            </a:r>
            <a:endParaRPr lang="de-CH" sz="800" dirty="0"/>
          </a:p>
        </p:txBody>
      </p:sp>
      <p:pic>
        <p:nvPicPr>
          <p:cNvPr id="1026" name="Picture 2" descr="Image result for multiple control tower avin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58" y="4301082"/>
            <a:ext cx="1831007" cy="137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986054" y="5660780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avinor</a:t>
            </a:r>
            <a:endParaRPr lang="de-CH" sz="800" dirty="0"/>
          </a:p>
        </p:txBody>
      </p:sp>
      <p:pic>
        <p:nvPicPr>
          <p:cNvPr id="1028" name="Picture 4" descr="http://imansolas.freeservers.com/ATC/ARTSTRACON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717" y="2494142"/>
            <a:ext cx="1813488" cy="13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9148642" y="379378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err="1"/>
              <a:t>imansolas</a:t>
            </a:r>
            <a:endParaRPr lang="de-CH" sz="800" dirty="0"/>
          </a:p>
        </p:txBody>
      </p:sp>
      <p:pic>
        <p:nvPicPr>
          <p:cNvPr id="1030" name="Picture 6" descr="Arrival Manag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2" y="4130485"/>
            <a:ext cx="169545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976031" y="5759261"/>
            <a:ext cx="12811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Eurocontrol </a:t>
            </a:r>
            <a:r>
              <a:rPr lang="en-US" sz="800" dirty="0" err="1"/>
              <a:t>phare</a:t>
            </a:r>
            <a:endParaRPr lang="de-CH" sz="800" dirty="0"/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915AA264-4431-C783-1772-43B00478C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1700" y="6580188"/>
            <a:ext cx="3740150" cy="174625"/>
          </a:xfrm>
        </p:spPr>
        <p:txBody>
          <a:bodyPr/>
          <a:lstStyle/>
          <a:p>
            <a:r>
              <a:rPr lang="en-US" dirty="0"/>
              <a:t>International Federation of Air Traffic Controllers’ Associations</a:t>
            </a:r>
          </a:p>
        </p:txBody>
      </p:sp>
    </p:spTree>
    <p:extLst>
      <p:ext uri="{BB962C8B-B14F-4D97-AF65-F5344CB8AC3E}">
        <p14:creationId xmlns:p14="http://schemas.microsoft.com/office/powerpoint/2010/main" val="1554865280"/>
      </p:ext>
    </p:extLst>
  </p:cSld>
  <p:clrMapOvr>
    <a:masterClrMapping/>
  </p:clrMapOvr>
</p:sld>
</file>

<file path=ppt/theme/theme1.xml><?xml version="1.0" encoding="utf-8"?>
<a:theme xmlns:a="http://schemas.openxmlformats.org/drawingml/2006/main" name="IFATCA-theme">
  <a:themeElements>
    <a:clrScheme name="IFATCA">
      <a:dk1>
        <a:srgbClr val="000000"/>
      </a:dk1>
      <a:lt1>
        <a:srgbClr val="FFFFFF"/>
      </a:lt1>
      <a:dk2>
        <a:srgbClr val="003469"/>
      </a:dk2>
      <a:lt2>
        <a:srgbClr val="E7E6E6"/>
      </a:lt2>
      <a:accent1>
        <a:srgbClr val="10AD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TCA-theme" id="{87DEACF3-3857-0545-88D0-2721D8EE7421}" vid="{075EC164-BB4C-C945-A786-9603ABF6C2E8}"/>
    </a:ext>
  </a:extLst>
</a:theme>
</file>

<file path=ppt/theme/theme2.xml><?xml version="1.0" encoding="utf-8"?>
<a:theme xmlns:a="http://schemas.openxmlformats.org/drawingml/2006/main" name="1_IFATCA-theme">
  <a:themeElements>
    <a:clrScheme name="IFATCA">
      <a:dk1>
        <a:srgbClr val="000000"/>
      </a:dk1>
      <a:lt1>
        <a:srgbClr val="FFFFFF"/>
      </a:lt1>
      <a:dk2>
        <a:srgbClr val="003469"/>
      </a:dk2>
      <a:lt2>
        <a:srgbClr val="E7E6E6"/>
      </a:lt2>
      <a:accent1>
        <a:srgbClr val="10AD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TCA-theme" id="{87DEACF3-3857-0545-88D0-2721D8EE7421}" vid="{075EC164-BB4C-C945-A786-9603ABF6C2E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IFATCA-theme.thmx</Template>
  <TotalTime>824</TotalTime>
  <Words>753</Words>
  <Application>Microsoft Office PowerPoint</Application>
  <PresentationFormat>Widescreen</PresentationFormat>
  <Paragraphs>146</Paragraphs>
  <Slides>12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12</vt:i4>
      </vt:variant>
    </vt:vector>
  </HeadingPairs>
  <TitlesOfParts>
    <vt:vector size="21" baseType="lpstr">
      <vt:lpstr>Arial</vt:lpstr>
      <vt:lpstr>Bebas Neue</vt:lpstr>
      <vt:lpstr>Calibri</vt:lpstr>
      <vt:lpstr>Calibri-Bold</vt:lpstr>
      <vt:lpstr>Muli</vt:lpstr>
      <vt:lpstr>Roboto Regular</vt:lpstr>
      <vt:lpstr>Wingdings</vt:lpstr>
      <vt:lpstr>IFATCA-theme</vt:lpstr>
      <vt:lpstr>1_IFATCA-theme</vt:lpstr>
      <vt:lpstr>Presentazione standard di PowerPoint</vt:lpstr>
      <vt:lpstr>Artificial Intelligence in Aviation 10 November 2023 - Rome</vt:lpstr>
      <vt:lpstr>IFATCA Policy on AI:</vt:lpstr>
      <vt:lpstr>IFATCA  Policy on CYBERSECURITY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Training and Education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- IFATCA</dc:creator>
  <cp:lastModifiedBy>ENAC</cp:lastModifiedBy>
  <cp:revision>245</cp:revision>
  <cp:lastPrinted>2023-11-04T14:16:38Z</cp:lastPrinted>
  <dcterms:created xsi:type="dcterms:W3CDTF">2017-03-13T06:51:43Z</dcterms:created>
  <dcterms:modified xsi:type="dcterms:W3CDTF">2023-11-09T15:45:30Z</dcterms:modified>
</cp:coreProperties>
</file>